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0" r:id="rId3"/>
    <p:sldId id="265" r:id="rId4"/>
    <p:sldId id="258" r:id="rId5"/>
    <p:sldId id="264" r:id="rId6"/>
    <p:sldId id="263" r:id="rId7"/>
    <p:sldId id="267" r:id="rId8"/>
    <p:sldId id="268" r:id="rId9"/>
    <p:sldId id="269" r:id="rId10"/>
    <p:sldId id="270" r:id="rId11"/>
    <p:sldId id="274" r:id="rId12"/>
    <p:sldId id="275" r:id="rId13"/>
    <p:sldId id="273" r:id="rId14"/>
    <p:sldId id="271" r:id="rId15"/>
    <p:sldId id="276" r:id="rId16"/>
    <p:sldId id="272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6699FF"/>
    <a:srgbClr val="339966"/>
    <a:srgbClr val="A6BAFC"/>
    <a:srgbClr val="CCECFF"/>
    <a:srgbClr val="99CCFF"/>
    <a:srgbClr val="FDC5BF"/>
    <a:srgbClr val="CC99FF"/>
    <a:srgbClr val="CCFECA"/>
    <a:srgbClr val="F8FB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576" autoAdjust="0"/>
  </p:normalViewPr>
  <p:slideViewPr>
    <p:cSldViewPr>
      <p:cViewPr varScale="1">
        <p:scale>
          <a:sx n="69" d="100"/>
          <a:sy n="69" d="100"/>
        </p:scale>
        <p:origin x="-13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4E0720-07A4-4AFE-8C01-B59B41B2900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EAEB59-6C7E-406C-A94D-8918CFF6EA6C}">
      <dgm:prSet phldrT="[Текст]" custT="1"/>
      <dgm:spPr>
        <a:solidFill>
          <a:srgbClr val="FDC5BF"/>
        </a:solidFill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эмоциональное восприятие</a:t>
          </a:r>
          <a:endParaRPr lang="ru-RU" sz="2400" b="1" dirty="0">
            <a:solidFill>
              <a:schemeClr val="tx1"/>
            </a:solidFill>
          </a:endParaRPr>
        </a:p>
      </dgm:t>
    </dgm:pt>
    <dgm:pt modelId="{A7B3297F-D5DC-42A2-B50B-589BF5C0F00D}" type="parTrans" cxnId="{E7D8FB5D-9A8D-4DB6-9DA1-3961C2830227}">
      <dgm:prSet/>
      <dgm:spPr/>
      <dgm:t>
        <a:bodyPr/>
        <a:lstStyle/>
        <a:p>
          <a:endParaRPr lang="ru-RU"/>
        </a:p>
      </dgm:t>
    </dgm:pt>
    <dgm:pt modelId="{B79CA9D7-F16E-45F3-9B7E-5F15C74A9D31}" type="sibTrans" cxnId="{E7D8FB5D-9A8D-4DB6-9DA1-3961C2830227}">
      <dgm:prSet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1E7AE509-5468-4F46-9D6C-5946C58D4F35}">
      <dgm:prSet phldrT="[Текст]" custT="1"/>
      <dgm:spPr>
        <a:solidFill>
          <a:srgbClr val="F8FB8D"/>
        </a:solidFill>
        <a:ln>
          <a:solidFill>
            <a:srgbClr val="FFFF00"/>
          </a:solidFill>
        </a:ln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</a:rPr>
            <a:t> </a:t>
          </a:r>
          <a:r>
            <a:rPr lang="ru-RU" sz="2400" b="1" dirty="0" smtClean="0">
              <a:solidFill>
                <a:schemeClr val="tx1"/>
              </a:solidFill>
            </a:rPr>
            <a:t>зрительное восприятие (фрагментарность, вербализм)</a:t>
          </a:r>
          <a:endParaRPr lang="ru-RU" sz="2400" b="1" dirty="0">
            <a:solidFill>
              <a:schemeClr val="tx1"/>
            </a:solidFill>
          </a:endParaRPr>
        </a:p>
      </dgm:t>
    </dgm:pt>
    <dgm:pt modelId="{14C706F9-612A-4946-9D6F-0870B1DD4DBD}" type="parTrans" cxnId="{B1669DB1-F893-4F0F-9371-72786EE185F4}">
      <dgm:prSet/>
      <dgm:spPr/>
      <dgm:t>
        <a:bodyPr/>
        <a:lstStyle/>
        <a:p>
          <a:endParaRPr lang="ru-RU"/>
        </a:p>
      </dgm:t>
    </dgm:pt>
    <dgm:pt modelId="{CCCC2B6E-3043-48EB-BBE3-1AF04675A3F7}" type="sibTrans" cxnId="{B1669DB1-F893-4F0F-9371-72786EE185F4}">
      <dgm:prSet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D4B59ED9-ADC8-41C8-85DA-BD70B4801BE4}">
      <dgm:prSet phldrT="[Текст]" custT="1"/>
      <dgm:spPr>
        <a:solidFill>
          <a:srgbClr val="A6BAFC"/>
        </a:solidFill>
        <a:ln>
          <a:solidFill>
            <a:srgbClr val="6699FF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общая и мелкая моторика</a:t>
          </a:r>
          <a:endParaRPr lang="ru-RU" sz="2400" b="1" dirty="0">
            <a:solidFill>
              <a:schemeClr val="tx1"/>
            </a:solidFill>
          </a:endParaRPr>
        </a:p>
      </dgm:t>
    </dgm:pt>
    <dgm:pt modelId="{6AC37E32-2D42-4B88-8887-211365F35604}" type="parTrans" cxnId="{96C4DB03-E479-46A7-8AF4-C52EA5FBFEBD}">
      <dgm:prSet/>
      <dgm:spPr/>
      <dgm:t>
        <a:bodyPr/>
        <a:lstStyle/>
        <a:p>
          <a:endParaRPr lang="ru-RU"/>
        </a:p>
      </dgm:t>
    </dgm:pt>
    <dgm:pt modelId="{6D035239-956F-4875-A9F5-29ABE66B5749}" type="sibTrans" cxnId="{96C4DB03-E479-46A7-8AF4-C52EA5FBFEBD}">
      <dgm:prSet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8864C6A4-E22D-4798-B757-C7584DD766FC}">
      <dgm:prSet phldrT="[Текст]" custT="1"/>
      <dgm:spPr>
        <a:solidFill>
          <a:srgbClr val="CC99FF"/>
        </a:solidFill>
        <a:ln>
          <a:solidFill>
            <a:srgbClr val="7030A0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зрительно-моторная координация</a:t>
          </a:r>
          <a:endParaRPr lang="ru-RU" sz="2400" b="1" dirty="0">
            <a:solidFill>
              <a:schemeClr val="tx1"/>
            </a:solidFill>
          </a:endParaRPr>
        </a:p>
      </dgm:t>
    </dgm:pt>
    <dgm:pt modelId="{74C56122-B03C-42AB-B321-868A5FA051F7}" type="parTrans" cxnId="{C9398203-833E-4050-8EAE-5E5AA50C20FC}">
      <dgm:prSet/>
      <dgm:spPr/>
      <dgm:t>
        <a:bodyPr/>
        <a:lstStyle/>
        <a:p>
          <a:endParaRPr lang="ru-RU"/>
        </a:p>
      </dgm:t>
    </dgm:pt>
    <dgm:pt modelId="{BCA10273-F00E-488A-849A-9B4B718496FD}" type="sibTrans" cxnId="{C9398203-833E-4050-8EAE-5E5AA50C20FC}">
      <dgm:prSet/>
      <dgm:spPr/>
      <dgm:t>
        <a:bodyPr/>
        <a:lstStyle/>
        <a:p>
          <a:endParaRPr lang="ru-RU"/>
        </a:p>
      </dgm:t>
    </dgm:pt>
    <dgm:pt modelId="{B52E6E8D-246E-4316-9D89-5D6AF8EDAC8A}">
      <dgm:prSet phldrT="[Текст]" custT="1"/>
      <dgm:spPr>
        <a:solidFill>
          <a:srgbClr val="CCFECA"/>
        </a:solidFill>
        <a:ln>
          <a:solidFill>
            <a:srgbClr val="339966"/>
          </a:solidFill>
        </a:ln>
      </dgm:spPr>
      <dgm:t>
        <a:bodyPr/>
        <a:lstStyle/>
        <a:p>
          <a:pPr algn="ctr"/>
          <a:r>
            <a:rPr lang="ru-RU" sz="2400" b="1" dirty="0" smtClean="0">
              <a:solidFill>
                <a:schemeClr val="tx1"/>
              </a:solidFill>
            </a:rPr>
            <a:t>несформированность </a:t>
          </a:r>
          <a:r>
            <a:rPr lang="ru-RU" sz="2400" b="1" dirty="0" smtClean="0">
              <a:solidFill>
                <a:schemeClr val="tx1"/>
              </a:solidFill>
            </a:rPr>
            <a:t>представлений</a:t>
          </a:r>
          <a:endParaRPr lang="ru-RU" sz="2400" b="1" dirty="0">
            <a:solidFill>
              <a:schemeClr val="tx1"/>
            </a:solidFill>
          </a:endParaRPr>
        </a:p>
      </dgm:t>
    </dgm:pt>
    <dgm:pt modelId="{A5195B14-5106-414D-B20F-B40050CA5575}" type="parTrans" cxnId="{1E5F3357-EBA1-415F-9D17-D3D7ED7D86C8}">
      <dgm:prSet/>
      <dgm:spPr/>
      <dgm:t>
        <a:bodyPr/>
        <a:lstStyle/>
        <a:p>
          <a:endParaRPr lang="ru-RU"/>
        </a:p>
      </dgm:t>
    </dgm:pt>
    <dgm:pt modelId="{796E7991-A36A-4397-A5DC-0F5A90B2ADE1}" type="sibTrans" cxnId="{1E5F3357-EBA1-415F-9D17-D3D7ED7D86C8}">
      <dgm:prSet/>
      <dgm:spPr>
        <a:solidFill>
          <a:schemeClr val="tx2">
            <a:lumMod val="60000"/>
            <a:lumOff val="40000"/>
            <a:alpha val="90000"/>
          </a:schemeClr>
        </a:solidFill>
        <a:ln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endParaRPr lang="ru-RU" dirty="0"/>
        </a:p>
      </dgm:t>
    </dgm:pt>
    <dgm:pt modelId="{3DE88052-F2FB-4292-AA9F-C406FA452082}" type="pres">
      <dgm:prSet presAssocID="{6D4E0720-07A4-4AFE-8C01-B59B41B2900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01F7E3-3352-4FC0-9F44-C40A4F189CD2}" type="pres">
      <dgm:prSet presAssocID="{6D4E0720-07A4-4AFE-8C01-B59B41B29000}" presName="dummyMaxCanvas" presStyleCnt="0">
        <dgm:presLayoutVars/>
      </dgm:prSet>
      <dgm:spPr/>
    </dgm:pt>
    <dgm:pt modelId="{A95F9787-D665-4035-9B14-436EAD1873D0}" type="pres">
      <dgm:prSet presAssocID="{6D4E0720-07A4-4AFE-8C01-B59B41B29000}" presName="FiveNodes_1" presStyleLbl="node1" presStyleIdx="0" presStyleCnt="5" custLinFactNeighborX="-25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CE1A63-C19A-4452-89C4-A8433CCBC4E3}" type="pres">
      <dgm:prSet presAssocID="{6D4E0720-07A4-4AFE-8C01-B59B41B29000}" presName="FiveNodes_2" presStyleLbl="node1" presStyleIdx="1" presStyleCnt="5" custLinFactNeighborX="172" custLinFactNeighborY="-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7ABC0-8A55-4D2A-9C19-C4166B9B784B}" type="pres">
      <dgm:prSet presAssocID="{6D4E0720-07A4-4AFE-8C01-B59B41B29000}" presName="FiveNodes_3" presStyleLbl="node1" presStyleIdx="2" presStyleCnt="5" custLinFactNeighborX="344" custLinFactNeighborY="-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6C2D26-DA8A-4AA8-95B8-31E903CC7136}" type="pres">
      <dgm:prSet presAssocID="{6D4E0720-07A4-4AFE-8C01-B59B41B29000}" presName="FiveNodes_4" presStyleLbl="node1" presStyleIdx="3" presStyleCnt="5" custLinFactNeighborX="-758" custLinFactNeighborY="-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7A26C-7B12-4764-99DC-FA1503F119A0}" type="pres">
      <dgm:prSet presAssocID="{6D4E0720-07A4-4AFE-8C01-B59B41B29000}" presName="FiveNodes_5" presStyleLbl="node1" presStyleIdx="4" presStyleCnt="5" custLinFactNeighborX="-586" custLinFactNeighborY="6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927D9-E103-4760-BC6A-3DC9E1FC78F2}" type="pres">
      <dgm:prSet presAssocID="{6D4E0720-07A4-4AFE-8C01-B59B41B29000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8F4F1-36D3-4066-82E4-6BE0618E0D19}" type="pres">
      <dgm:prSet presAssocID="{6D4E0720-07A4-4AFE-8C01-B59B41B29000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C0831-430D-479B-8C31-9843EA8B2529}" type="pres">
      <dgm:prSet presAssocID="{6D4E0720-07A4-4AFE-8C01-B59B41B29000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08DABC-9970-4C86-9A4C-3AD3B9C7EE41}" type="pres">
      <dgm:prSet presAssocID="{6D4E0720-07A4-4AFE-8C01-B59B41B29000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FA9EF2-F5EB-4BC1-AF6C-9A2F1A648CA7}" type="pres">
      <dgm:prSet presAssocID="{6D4E0720-07A4-4AFE-8C01-B59B41B29000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1D81A-5CC6-4367-B28A-F63837482056}" type="pres">
      <dgm:prSet presAssocID="{6D4E0720-07A4-4AFE-8C01-B59B41B29000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310C7-4BBB-4100-9860-9A4C42E59459}" type="pres">
      <dgm:prSet presAssocID="{6D4E0720-07A4-4AFE-8C01-B59B41B29000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41DA0-4EF8-4BB1-A9D1-0EC421ECEA1E}" type="pres">
      <dgm:prSet presAssocID="{6D4E0720-07A4-4AFE-8C01-B59B41B29000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CE908-7AFB-4101-AD62-9E160B82979F}" type="pres">
      <dgm:prSet presAssocID="{6D4E0720-07A4-4AFE-8C01-B59B41B29000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D49DD2-FF0F-4F3B-A026-BD838179B2AB}" type="presOf" srcId="{6D035239-956F-4875-A9F5-29ABE66B5749}" destId="{CD08DABC-9970-4C86-9A4C-3AD3B9C7EE41}" srcOrd="0" destOrd="0" presId="urn:microsoft.com/office/officeart/2005/8/layout/vProcess5"/>
    <dgm:cxn modelId="{0D0E1477-07F6-4946-BB1A-9D595D8DACA4}" type="presOf" srcId="{11EAEB59-6C7E-406C-A94D-8918CFF6EA6C}" destId="{A95F9787-D665-4035-9B14-436EAD1873D0}" srcOrd="0" destOrd="0" presId="urn:microsoft.com/office/officeart/2005/8/layout/vProcess5"/>
    <dgm:cxn modelId="{96C4DB03-E479-46A7-8AF4-C52EA5FBFEBD}" srcId="{6D4E0720-07A4-4AFE-8C01-B59B41B29000}" destId="{D4B59ED9-ADC8-41C8-85DA-BD70B4801BE4}" srcOrd="3" destOrd="0" parTransId="{6AC37E32-2D42-4B88-8887-211365F35604}" sibTransId="{6D035239-956F-4875-A9F5-29ABE66B5749}"/>
    <dgm:cxn modelId="{2A513014-9FA0-40F6-AC03-6C7A1A835AF9}" type="presOf" srcId="{6D4E0720-07A4-4AFE-8C01-B59B41B29000}" destId="{3DE88052-F2FB-4292-AA9F-C406FA452082}" srcOrd="0" destOrd="0" presId="urn:microsoft.com/office/officeart/2005/8/layout/vProcess5"/>
    <dgm:cxn modelId="{C9398203-833E-4050-8EAE-5E5AA50C20FC}" srcId="{6D4E0720-07A4-4AFE-8C01-B59B41B29000}" destId="{8864C6A4-E22D-4798-B757-C7584DD766FC}" srcOrd="4" destOrd="0" parTransId="{74C56122-B03C-42AB-B321-868A5FA051F7}" sibTransId="{BCA10273-F00E-488A-849A-9B4B718496FD}"/>
    <dgm:cxn modelId="{2B74456F-16B6-4C57-B697-9F5F53906952}" type="presOf" srcId="{11EAEB59-6C7E-406C-A94D-8918CFF6EA6C}" destId="{A1FA9EF2-F5EB-4BC1-AF6C-9A2F1A648CA7}" srcOrd="1" destOrd="0" presId="urn:microsoft.com/office/officeart/2005/8/layout/vProcess5"/>
    <dgm:cxn modelId="{7BBE9823-9396-4EAA-A49D-04A2DC24E443}" type="presOf" srcId="{1E7AE509-5468-4F46-9D6C-5946C58D4F35}" destId="{4ACE1A63-C19A-4452-89C4-A8433CCBC4E3}" srcOrd="0" destOrd="0" presId="urn:microsoft.com/office/officeart/2005/8/layout/vProcess5"/>
    <dgm:cxn modelId="{E7D8FB5D-9A8D-4DB6-9DA1-3961C2830227}" srcId="{6D4E0720-07A4-4AFE-8C01-B59B41B29000}" destId="{11EAEB59-6C7E-406C-A94D-8918CFF6EA6C}" srcOrd="0" destOrd="0" parTransId="{A7B3297F-D5DC-42A2-B50B-589BF5C0F00D}" sibTransId="{B79CA9D7-F16E-45F3-9B7E-5F15C74A9D31}"/>
    <dgm:cxn modelId="{B1669DB1-F893-4F0F-9371-72786EE185F4}" srcId="{6D4E0720-07A4-4AFE-8C01-B59B41B29000}" destId="{1E7AE509-5468-4F46-9D6C-5946C58D4F35}" srcOrd="1" destOrd="0" parTransId="{14C706F9-612A-4946-9D6F-0870B1DD4DBD}" sibTransId="{CCCC2B6E-3043-48EB-BBE3-1AF04675A3F7}"/>
    <dgm:cxn modelId="{316B0AA1-447E-40E5-931C-612AE682A5FF}" type="presOf" srcId="{B52E6E8D-246E-4316-9D89-5D6AF8EDAC8A}" destId="{45D310C7-4BBB-4100-9860-9A4C42E59459}" srcOrd="1" destOrd="0" presId="urn:microsoft.com/office/officeart/2005/8/layout/vProcess5"/>
    <dgm:cxn modelId="{1DFA7E48-4A36-4DD4-A1B1-464325579E64}" type="presOf" srcId="{1E7AE509-5468-4F46-9D6C-5946C58D4F35}" destId="{67B1D81A-5CC6-4367-B28A-F63837482056}" srcOrd="1" destOrd="0" presId="urn:microsoft.com/office/officeart/2005/8/layout/vProcess5"/>
    <dgm:cxn modelId="{3B3FE436-9674-49FC-ACF0-70390AB4EDDF}" type="presOf" srcId="{B79CA9D7-F16E-45F3-9B7E-5F15C74A9D31}" destId="{3CF927D9-E103-4760-BC6A-3DC9E1FC78F2}" srcOrd="0" destOrd="0" presId="urn:microsoft.com/office/officeart/2005/8/layout/vProcess5"/>
    <dgm:cxn modelId="{462378E9-9E13-4340-9CCB-FE53C5C01FF4}" type="presOf" srcId="{CCCC2B6E-3043-48EB-BBE3-1AF04675A3F7}" destId="{5F28F4F1-36D3-4066-82E4-6BE0618E0D19}" srcOrd="0" destOrd="0" presId="urn:microsoft.com/office/officeart/2005/8/layout/vProcess5"/>
    <dgm:cxn modelId="{477CA67D-0CC7-444A-8AF1-F3F953EC686D}" type="presOf" srcId="{796E7991-A36A-4397-A5DC-0F5A90B2ADE1}" destId="{729C0831-430D-479B-8C31-9843EA8B2529}" srcOrd="0" destOrd="0" presId="urn:microsoft.com/office/officeart/2005/8/layout/vProcess5"/>
    <dgm:cxn modelId="{3A8EEA6F-2735-4559-B89B-AAB8A12B1EBE}" type="presOf" srcId="{D4B59ED9-ADC8-41C8-85DA-BD70B4801BE4}" destId="{EC741DA0-4EF8-4BB1-A9D1-0EC421ECEA1E}" srcOrd="1" destOrd="0" presId="urn:microsoft.com/office/officeart/2005/8/layout/vProcess5"/>
    <dgm:cxn modelId="{41E1296B-9A51-4C37-8F7E-AEE78D566B84}" type="presOf" srcId="{8864C6A4-E22D-4798-B757-C7584DD766FC}" destId="{FC27A26C-7B12-4764-99DC-FA1503F119A0}" srcOrd="0" destOrd="0" presId="urn:microsoft.com/office/officeart/2005/8/layout/vProcess5"/>
    <dgm:cxn modelId="{B58615D5-2FF2-4C4D-9B98-B46BC5B4A6B5}" type="presOf" srcId="{B52E6E8D-246E-4316-9D89-5D6AF8EDAC8A}" destId="{80A7ABC0-8A55-4D2A-9C19-C4166B9B784B}" srcOrd="0" destOrd="0" presId="urn:microsoft.com/office/officeart/2005/8/layout/vProcess5"/>
    <dgm:cxn modelId="{D15B2AD1-4B4C-41CF-AA66-F49AC1CA76FA}" type="presOf" srcId="{D4B59ED9-ADC8-41C8-85DA-BD70B4801BE4}" destId="{DE6C2D26-DA8A-4AA8-95B8-31E903CC7136}" srcOrd="0" destOrd="0" presId="urn:microsoft.com/office/officeart/2005/8/layout/vProcess5"/>
    <dgm:cxn modelId="{552BA28C-908C-4E08-98DA-8950382E45BF}" type="presOf" srcId="{8864C6A4-E22D-4798-B757-C7584DD766FC}" destId="{9CFCE908-7AFB-4101-AD62-9E160B82979F}" srcOrd="1" destOrd="0" presId="urn:microsoft.com/office/officeart/2005/8/layout/vProcess5"/>
    <dgm:cxn modelId="{1E5F3357-EBA1-415F-9D17-D3D7ED7D86C8}" srcId="{6D4E0720-07A4-4AFE-8C01-B59B41B29000}" destId="{B52E6E8D-246E-4316-9D89-5D6AF8EDAC8A}" srcOrd="2" destOrd="0" parTransId="{A5195B14-5106-414D-B20F-B40050CA5575}" sibTransId="{796E7991-A36A-4397-A5DC-0F5A90B2ADE1}"/>
    <dgm:cxn modelId="{71CA6541-D10D-488B-9B08-D7257F8A7646}" type="presParOf" srcId="{3DE88052-F2FB-4292-AA9F-C406FA452082}" destId="{2C01F7E3-3352-4FC0-9F44-C40A4F189CD2}" srcOrd="0" destOrd="0" presId="urn:microsoft.com/office/officeart/2005/8/layout/vProcess5"/>
    <dgm:cxn modelId="{52A4EE63-DBB3-45E2-A4E6-B3A284825197}" type="presParOf" srcId="{3DE88052-F2FB-4292-AA9F-C406FA452082}" destId="{A95F9787-D665-4035-9B14-436EAD1873D0}" srcOrd="1" destOrd="0" presId="urn:microsoft.com/office/officeart/2005/8/layout/vProcess5"/>
    <dgm:cxn modelId="{0B6AD7B1-2124-41C1-A052-F4290F839C23}" type="presParOf" srcId="{3DE88052-F2FB-4292-AA9F-C406FA452082}" destId="{4ACE1A63-C19A-4452-89C4-A8433CCBC4E3}" srcOrd="2" destOrd="0" presId="urn:microsoft.com/office/officeart/2005/8/layout/vProcess5"/>
    <dgm:cxn modelId="{01A0700D-1769-439F-B937-EA87B8A57FA0}" type="presParOf" srcId="{3DE88052-F2FB-4292-AA9F-C406FA452082}" destId="{80A7ABC0-8A55-4D2A-9C19-C4166B9B784B}" srcOrd="3" destOrd="0" presId="urn:microsoft.com/office/officeart/2005/8/layout/vProcess5"/>
    <dgm:cxn modelId="{083B2187-B64A-4496-8B72-22F70EEFEAFD}" type="presParOf" srcId="{3DE88052-F2FB-4292-AA9F-C406FA452082}" destId="{DE6C2D26-DA8A-4AA8-95B8-31E903CC7136}" srcOrd="4" destOrd="0" presId="urn:microsoft.com/office/officeart/2005/8/layout/vProcess5"/>
    <dgm:cxn modelId="{09022FF1-9214-444B-84BD-0501D35AA72D}" type="presParOf" srcId="{3DE88052-F2FB-4292-AA9F-C406FA452082}" destId="{FC27A26C-7B12-4764-99DC-FA1503F119A0}" srcOrd="5" destOrd="0" presId="urn:microsoft.com/office/officeart/2005/8/layout/vProcess5"/>
    <dgm:cxn modelId="{FD0C51B5-59E0-41F4-9780-18B1D6345A28}" type="presParOf" srcId="{3DE88052-F2FB-4292-AA9F-C406FA452082}" destId="{3CF927D9-E103-4760-BC6A-3DC9E1FC78F2}" srcOrd="6" destOrd="0" presId="urn:microsoft.com/office/officeart/2005/8/layout/vProcess5"/>
    <dgm:cxn modelId="{002FA57D-580C-4691-B29B-99F6E5000F46}" type="presParOf" srcId="{3DE88052-F2FB-4292-AA9F-C406FA452082}" destId="{5F28F4F1-36D3-4066-82E4-6BE0618E0D19}" srcOrd="7" destOrd="0" presId="urn:microsoft.com/office/officeart/2005/8/layout/vProcess5"/>
    <dgm:cxn modelId="{B3F1F8B5-5AD0-40AA-9DB8-542F83A28CC1}" type="presParOf" srcId="{3DE88052-F2FB-4292-AA9F-C406FA452082}" destId="{729C0831-430D-479B-8C31-9843EA8B2529}" srcOrd="8" destOrd="0" presId="urn:microsoft.com/office/officeart/2005/8/layout/vProcess5"/>
    <dgm:cxn modelId="{E13D64FA-AD75-4086-97FC-99171DFF2D06}" type="presParOf" srcId="{3DE88052-F2FB-4292-AA9F-C406FA452082}" destId="{CD08DABC-9970-4C86-9A4C-3AD3B9C7EE41}" srcOrd="9" destOrd="0" presId="urn:microsoft.com/office/officeart/2005/8/layout/vProcess5"/>
    <dgm:cxn modelId="{E2668598-9337-40D4-A468-87DE7E6CDDF8}" type="presParOf" srcId="{3DE88052-F2FB-4292-AA9F-C406FA452082}" destId="{A1FA9EF2-F5EB-4BC1-AF6C-9A2F1A648CA7}" srcOrd="10" destOrd="0" presId="urn:microsoft.com/office/officeart/2005/8/layout/vProcess5"/>
    <dgm:cxn modelId="{25323D8A-B3FE-44D4-9CEE-4D7182987533}" type="presParOf" srcId="{3DE88052-F2FB-4292-AA9F-C406FA452082}" destId="{67B1D81A-5CC6-4367-B28A-F63837482056}" srcOrd="11" destOrd="0" presId="urn:microsoft.com/office/officeart/2005/8/layout/vProcess5"/>
    <dgm:cxn modelId="{5F9423F8-B15C-40F9-8EAD-22B97400C5F1}" type="presParOf" srcId="{3DE88052-F2FB-4292-AA9F-C406FA452082}" destId="{45D310C7-4BBB-4100-9860-9A4C42E59459}" srcOrd="12" destOrd="0" presId="urn:microsoft.com/office/officeart/2005/8/layout/vProcess5"/>
    <dgm:cxn modelId="{31726EE9-7170-4727-B6AF-D60FE6A53AD5}" type="presParOf" srcId="{3DE88052-F2FB-4292-AA9F-C406FA452082}" destId="{EC741DA0-4EF8-4BB1-A9D1-0EC421ECEA1E}" srcOrd="13" destOrd="0" presId="urn:microsoft.com/office/officeart/2005/8/layout/vProcess5"/>
    <dgm:cxn modelId="{D912B23E-5052-48C6-B4FD-D4AA41D1BA62}" type="presParOf" srcId="{3DE88052-F2FB-4292-AA9F-C406FA452082}" destId="{9CFCE908-7AFB-4101-AD62-9E160B82979F}" srcOrd="14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F9787-D665-4035-9B14-436EAD1873D0}">
      <dsp:nvSpPr>
        <dsp:cNvPr id="0" name=""/>
        <dsp:cNvSpPr/>
      </dsp:nvSpPr>
      <dsp:spPr>
        <a:xfrm>
          <a:off x="0" y="0"/>
          <a:ext cx="5211939" cy="744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эмоциональное восприятие</a:t>
          </a:r>
          <a:endParaRPr lang="ru-RU" sz="2000" kern="1200" dirty="0"/>
        </a:p>
      </dsp:txBody>
      <dsp:txXfrm>
        <a:off x="21805" y="21805"/>
        <a:ext cx="4321481" cy="700871"/>
      </dsp:txXfrm>
    </dsp:sp>
    <dsp:sp modelId="{4ACE1A63-C19A-4452-89C4-A8433CCBC4E3}">
      <dsp:nvSpPr>
        <dsp:cNvPr id="0" name=""/>
        <dsp:cNvSpPr/>
      </dsp:nvSpPr>
      <dsp:spPr>
        <a:xfrm>
          <a:off x="479734" y="879402"/>
          <a:ext cx="5211939" cy="744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 зрительное восприятие (фрагментарность, </a:t>
          </a:r>
          <a:r>
            <a:rPr lang="ru-RU" sz="2000" kern="1200" dirty="0" err="1" smtClean="0"/>
            <a:t>вербализм</a:t>
          </a:r>
          <a:r>
            <a:rPr lang="ru-RU" sz="2000" kern="1200" dirty="0" smtClean="0"/>
            <a:t>)</a:t>
          </a:r>
          <a:endParaRPr lang="ru-RU" sz="2000" kern="1200" dirty="0"/>
        </a:p>
      </dsp:txBody>
      <dsp:txXfrm>
        <a:off x="501539" y="901207"/>
        <a:ext cx="4295212" cy="700871"/>
      </dsp:txXfrm>
    </dsp:sp>
    <dsp:sp modelId="{80A7ABC0-8A55-4D2A-9C19-C4166B9B784B}">
      <dsp:nvSpPr>
        <dsp:cNvPr id="0" name=""/>
        <dsp:cNvSpPr/>
      </dsp:nvSpPr>
      <dsp:spPr>
        <a:xfrm>
          <a:off x="778406" y="1695763"/>
          <a:ext cx="5211939" cy="744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несформированость</a:t>
          </a:r>
          <a:r>
            <a:rPr lang="ru-RU" sz="2000" kern="1200" dirty="0" smtClean="0"/>
            <a:t> представлений</a:t>
          </a:r>
          <a:endParaRPr lang="ru-RU" sz="2000" kern="1200" dirty="0"/>
        </a:p>
      </dsp:txBody>
      <dsp:txXfrm>
        <a:off x="800211" y="1717568"/>
        <a:ext cx="4295212" cy="700871"/>
      </dsp:txXfrm>
    </dsp:sp>
    <dsp:sp modelId="{DE6C2D26-DA8A-4AA8-95B8-31E903CC7136}">
      <dsp:nvSpPr>
        <dsp:cNvPr id="0" name=""/>
        <dsp:cNvSpPr/>
      </dsp:nvSpPr>
      <dsp:spPr>
        <a:xfrm>
          <a:off x="1167609" y="2543644"/>
          <a:ext cx="5211939" cy="744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общая и мелкая моторика</a:t>
          </a:r>
          <a:endParaRPr lang="ru-RU" sz="2000" kern="1200" dirty="0"/>
        </a:p>
      </dsp:txBody>
      <dsp:txXfrm>
        <a:off x="1189414" y="2565449"/>
        <a:ext cx="4295212" cy="700871"/>
      </dsp:txXfrm>
    </dsp:sp>
    <dsp:sp modelId="{FC27A26C-7B12-4764-99DC-FA1503F119A0}">
      <dsp:nvSpPr>
        <dsp:cNvPr id="0" name=""/>
        <dsp:cNvSpPr/>
      </dsp:nvSpPr>
      <dsp:spPr>
        <a:xfrm>
          <a:off x="1556812" y="3391526"/>
          <a:ext cx="5211939" cy="7444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зрительно-моторная координация</a:t>
          </a:r>
          <a:endParaRPr lang="ru-RU" sz="2000" kern="1200" dirty="0"/>
        </a:p>
      </dsp:txBody>
      <dsp:txXfrm>
        <a:off x="1578617" y="3413331"/>
        <a:ext cx="4295212" cy="700871"/>
      </dsp:txXfrm>
    </dsp:sp>
    <dsp:sp modelId="{3CF927D9-E103-4760-BC6A-3DC9E1FC78F2}">
      <dsp:nvSpPr>
        <dsp:cNvPr id="0" name=""/>
        <dsp:cNvSpPr/>
      </dsp:nvSpPr>
      <dsp:spPr>
        <a:xfrm>
          <a:off x="4728026" y="543885"/>
          <a:ext cx="483912" cy="4839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4836906" y="543885"/>
        <a:ext cx="266152" cy="364144"/>
      </dsp:txXfrm>
    </dsp:sp>
    <dsp:sp modelId="{5F28F4F1-36D3-4066-82E4-6BE0618E0D19}">
      <dsp:nvSpPr>
        <dsp:cNvPr id="0" name=""/>
        <dsp:cNvSpPr/>
      </dsp:nvSpPr>
      <dsp:spPr>
        <a:xfrm>
          <a:off x="5117229" y="1391766"/>
          <a:ext cx="483912" cy="4839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226109" y="1391766"/>
        <a:ext cx="266152" cy="364144"/>
      </dsp:txXfrm>
    </dsp:sp>
    <dsp:sp modelId="{729C0831-430D-479B-8C31-9843EA8B2529}">
      <dsp:nvSpPr>
        <dsp:cNvPr id="0" name=""/>
        <dsp:cNvSpPr/>
      </dsp:nvSpPr>
      <dsp:spPr>
        <a:xfrm>
          <a:off x="5506432" y="2227240"/>
          <a:ext cx="483912" cy="4839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5615312" y="2227240"/>
        <a:ext cx="266152" cy="364144"/>
      </dsp:txXfrm>
    </dsp:sp>
    <dsp:sp modelId="{CD08DABC-9970-4C86-9A4C-3AD3B9C7EE41}">
      <dsp:nvSpPr>
        <dsp:cNvPr id="0" name=""/>
        <dsp:cNvSpPr/>
      </dsp:nvSpPr>
      <dsp:spPr>
        <a:xfrm>
          <a:off x="5895635" y="3083393"/>
          <a:ext cx="483912" cy="48391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>
        <a:off x="6004515" y="3083393"/>
        <a:ext cx="266152" cy="364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642910" y="1214422"/>
            <a:ext cx="7786742" cy="9048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b="1" kern="10" spc="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РАЗНОЦВЕТНЫЕ</a:t>
            </a:r>
            <a:endParaRPr lang="ru-RU" sz="3200" b="1" kern="10" spc="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1277609" y="2420888"/>
            <a:ext cx="6454500" cy="8658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2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Times New Roman"/>
                <a:cs typeface="Times New Roman"/>
              </a:rPr>
              <a:t>ЛАДОШ</a:t>
            </a:r>
            <a:r>
              <a:rPr lang="ru-RU" sz="32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/>
                <a:latin typeface="Times New Roman"/>
                <a:cs typeface="Times New Roman"/>
              </a:rPr>
              <a:t>КИ</a:t>
            </a:r>
            <a:endParaRPr lang="ru-RU" sz="32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3643314"/>
            <a:ext cx="4357718" cy="268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Bef>
                <a:spcPts val="580"/>
              </a:spcBef>
              <a:defRPr/>
            </a:pPr>
            <a:r>
              <a:rPr lang="ru-RU" sz="2400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2400" b="1" dirty="0" err="1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/с № </a:t>
            </a:r>
            <a:r>
              <a:rPr lang="en-US" sz="2400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391</a:t>
            </a:r>
          </a:p>
          <a:p>
            <a:pPr algn="ctr">
              <a:lnSpc>
                <a:spcPct val="120000"/>
              </a:lnSpc>
              <a:spcBef>
                <a:spcPts val="580"/>
              </a:spcBef>
              <a:defRPr/>
            </a:pPr>
            <a:r>
              <a:rPr lang="ru-RU" sz="3200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Протасова О.В.</a:t>
            </a:r>
          </a:p>
          <a:p>
            <a:pPr algn="ctr">
              <a:lnSpc>
                <a:spcPct val="120000"/>
              </a:lnSpc>
              <a:spcBef>
                <a:spcPts val="580"/>
              </a:spcBef>
              <a:defRPr/>
            </a:pPr>
            <a:r>
              <a:rPr lang="ru-RU" sz="2400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Учитель-дефектолог</a:t>
            </a:r>
          </a:p>
          <a:p>
            <a:pPr algn="ctr">
              <a:lnSpc>
                <a:spcPct val="120000"/>
              </a:lnSpc>
              <a:spcBef>
                <a:spcPts val="580"/>
              </a:spcBef>
              <a:defRPr/>
            </a:pPr>
            <a:r>
              <a:rPr lang="en-US" sz="2400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I  </a:t>
            </a:r>
            <a:r>
              <a:rPr lang="ru-RU" sz="2400" b="1" dirty="0" smtClean="0">
                <a:solidFill>
                  <a:srgbClr val="000074"/>
                </a:solidFill>
                <a:latin typeface="Times New Roman" pitchFamily="18" charset="0"/>
                <a:cs typeface="Times New Roman" pitchFamily="18" charset="0"/>
              </a:rPr>
              <a:t>квалификационной категории</a:t>
            </a:r>
            <a:endParaRPr lang="ru-RU" sz="2400" b="1" dirty="0">
              <a:solidFill>
                <a:srgbClr val="0000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357554" y="3034397"/>
            <a:ext cx="25003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660066"/>
              </a:solidFill>
              <a:effectLst/>
              <a:latin typeface="Arial" pitchFamily="34" charset="0"/>
            </a:endParaRPr>
          </a:p>
        </p:txBody>
      </p:sp>
      <p:pic>
        <p:nvPicPr>
          <p:cNvPr id="14338" name="Picture 2" descr="Стеклянный глобус в детских руках - Стоковое фото Kostia Gerashchenko #22218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876"/>
            <a:ext cx="3071833" cy="30718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42844" y="285728"/>
            <a:ext cx="8786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</a:t>
            </a:r>
            <a:endParaRPr lang="ru-RU" sz="360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esktop\Достижения\tc3vIDYjVj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00570"/>
            <a:ext cx="2857520" cy="1952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0" name="Picture 6" descr="C:\Users\User\Desktop\Достижения\IMG_26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572008"/>
            <a:ext cx="2857520" cy="18888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2" descr="C:\Users\User\Desktop\Достижения\1409483631_morski-obi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2786058"/>
            <a:ext cx="2857520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7" name="Picture 3" descr="C:\Users\User\Desktop\Достижения\1409483615_morski-obit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71546"/>
            <a:ext cx="2857520" cy="1891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5" descr="C:\Users\User\Desktop\Достижения\1409483678_morski-obit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1071546"/>
            <a:ext cx="2901698" cy="18573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9286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Аппликации из одной ладошки</a:t>
            </a:r>
            <a:endParaRPr lang="ru-RU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2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Достижения\TON3YM9Z9y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307183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7" name="Picture 9" descr="C:\Users\User\Desktop\Достижения\82nP_qmIcd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714488"/>
            <a:ext cx="2815958" cy="3971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8" name="Picture 10" descr="C:\Users\User\Desktop\Достижения\4kvLKzTl1g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929066"/>
            <a:ext cx="3071834" cy="2373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Аппликации из двух ладошек</a:t>
            </a:r>
            <a:endParaRPr lang="ru-RU" sz="36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78581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Коллективные работы детей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4" name="Picture 7" descr="C:\Users\User\Desktop\Достижения\104934953_1378892176_ladoshki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388" y="2071678"/>
            <a:ext cx="2500330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 descr="C:\Users\User\Desktop\Достижения\TIJOLQZX9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2521359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4" name="Picture 2" descr="C:\Users\User\Desktop\Достижения\37abcd256aa1daf03aa5906458c839d8.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1214422"/>
            <a:ext cx="3214710" cy="2409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5" name="Picture 3" descr="C:\Users\User\Desktop\Достижения\38097e009b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000504"/>
            <a:ext cx="3214709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7254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Объемные поделки</a:t>
            </a:r>
            <a:endParaRPr lang="ru-RU" sz="3600" b="1" dirty="0">
              <a:solidFill>
                <a:srgbClr val="000099"/>
              </a:solidFill>
            </a:endParaRPr>
          </a:p>
        </p:txBody>
      </p:sp>
      <p:pic>
        <p:nvPicPr>
          <p:cNvPr id="5121" name="Picture 1" descr="C:\Users\User\Desktop\Достижения\281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429124" y="2285992"/>
            <a:ext cx="3970207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2" name="Picture 2" descr="C:\Users\User\Desktop\Достижения\185326bf4390b328967d7eb6c75587e5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643050"/>
            <a:ext cx="2887174" cy="4000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822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2033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Использование поделок 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в театрализованной деятельности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371600" y="14478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7" name="Picture 1" descr="C:\Users\User\Desktop\Достижения\9083948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14554"/>
            <a:ext cx="2500330" cy="33337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C:\Users\User\Desktop\Достижения\1081751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9678"/>
            <a:ext cx="2500330" cy="3348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C:\Users\User\Desktop\Достижения\2911476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3143248"/>
            <a:ext cx="2465058" cy="33366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88984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725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Изготовление аппликации 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совместно с родителями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Asus\Desktop\OQ0Y9-t-j0c.jpg"/>
          <p:cNvPicPr>
            <a:picLocks noChangeAspect="1" noChangeArrowheads="1"/>
          </p:cNvPicPr>
          <p:nvPr/>
        </p:nvPicPr>
        <p:blipFill>
          <a:blip r:embed="rId2"/>
          <a:srcRect l="3588" t="13989" r="5445" b="10265"/>
          <a:stretch>
            <a:fillRect/>
          </a:stretch>
        </p:blipFill>
        <p:spPr bwMode="auto">
          <a:xfrm>
            <a:off x="6357950" y="2214554"/>
            <a:ext cx="2487114" cy="3500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http://cs623420.vk.me/v623420715/1fbcf/HIpxGxUJ-Gc.jpg"/>
          <p:cNvPicPr>
            <a:picLocks noChangeAspect="1" noChangeArrowheads="1"/>
          </p:cNvPicPr>
          <p:nvPr/>
        </p:nvPicPr>
        <p:blipFill>
          <a:blip r:embed="rId3"/>
          <a:srcRect l="1856" t="6395" r="5321" b="2189"/>
          <a:stretch>
            <a:fillRect/>
          </a:stretch>
        </p:blipFill>
        <p:spPr bwMode="auto">
          <a:xfrm>
            <a:off x="285720" y="2214554"/>
            <a:ext cx="2428892" cy="3438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Asus\Desktop\57_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928934"/>
            <a:ext cx="3113361" cy="19831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15436" cy="7143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Результат: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41277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857232"/>
            <a:ext cx="8678198" cy="5582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sz="2400" dirty="0" smtClean="0"/>
              <a:t>  </a:t>
            </a:r>
            <a:r>
              <a:rPr lang="ru-RU" sz="2400" b="1" dirty="0" smtClean="0"/>
              <a:t>обогащен  эмоциональный опыт детей;</a:t>
            </a:r>
          </a:p>
          <a:p>
            <a:pPr algn="just">
              <a:lnSpc>
                <a:spcPct val="150000"/>
              </a:lnSpc>
            </a:pPr>
            <a:endParaRPr lang="ru-RU" sz="1000" b="1" dirty="0" smtClean="0"/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sz="2400" b="1" dirty="0"/>
              <a:t> </a:t>
            </a:r>
            <a:r>
              <a:rPr lang="ru-RU" sz="2400" b="1" dirty="0" smtClean="0"/>
              <a:t> дети проявляют инициативу и самостоятельность в творческой деятельности, </a:t>
            </a:r>
            <a:r>
              <a:rPr lang="ru-RU" sz="2400" b="1" dirty="0"/>
              <a:t>свободно экспериментируют с художественными материалами и инструментами</a:t>
            </a:r>
            <a:r>
              <a:rPr lang="ru-RU" sz="2400" b="1" dirty="0" smtClean="0"/>
              <a:t>;</a:t>
            </a:r>
          </a:p>
          <a:p>
            <a:pPr algn="just">
              <a:lnSpc>
                <a:spcPct val="150000"/>
              </a:lnSpc>
            </a:pPr>
            <a:endParaRPr lang="ru-RU" sz="1000" b="1" dirty="0" smtClean="0"/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altLang="ru-RU" sz="2400" b="1" dirty="0" smtClean="0"/>
              <a:t>  умело </a:t>
            </a:r>
            <a:r>
              <a:rPr lang="ru-RU" altLang="ru-RU" sz="2400" b="1" dirty="0"/>
              <a:t>применяют свои знания и умения  в различных видах </a:t>
            </a:r>
            <a:r>
              <a:rPr lang="ru-RU" altLang="ru-RU" sz="2400" b="1" dirty="0" smtClean="0"/>
              <a:t>деятельности;</a:t>
            </a:r>
          </a:p>
          <a:p>
            <a:pPr algn="just">
              <a:lnSpc>
                <a:spcPct val="150000"/>
              </a:lnSpc>
            </a:pPr>
            <a:endParaRPr lang="ru-RU" altLang="ru-RU" sz="1000" b="1" dirty="0" smtClean="0"/>
          </a:p>
          <a:p>
            <a:pPr algn="just">
              <a:lnSpc>
                <a:spcPct val="150000"/>
              </a:lnSpc>
              <a:buBlip>
                <a:blip r:embed="rId2"/>
              </a:buBlip>
            </a:pPr>
            <a:r>
              <a:rPr lang="ru-RU" altLang="ru-RU" sz="2400" b="1" dirty="0"/>
              <a:t> </a:t>
            </a:r>
            <a:r>
              <a:rPr lang="ru-RU" altLang="ru-RU" sz="2400" b="1" dirty="0" smtClean="0"/>
              <a:t> </a:t>
            </a:r>
            <a:r>
              <a:rPr lang="ru-RU" sz="2400" b="1" dirty="0" smtClean="0"/>
              <a:t>активно </a:t>
            </a:r>
            <a:r>
              <a:rPr lang="ru-RU" sz="2400" b="1" dirty="0"/>
              <a:t>взаимодействуют со сверстниками и взрослыми, учитывают интересы друг </a:t>
            </a:r>
            <a:r>
              <a:rPr lang="ru-RU" sz="2400" b="1" dirty="0" smtClean="0"/>
              <a:t>друга.</a:t>
            </a:r>
            <a:endParaRPr lang="ru-RU" sz="2400" b="1" dirty="0"/>
          </a:p>
          <a:p>
            <a:pPr>
              <a:lnSpc>
                <a:spcPct val="150000"/>
              </a:lnSpc>
            </a:pPr>
            <a:endParaRPr lang="ru-RU" alt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260416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ic.lyd.com.cn/0/10/51/74/10517421_9674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420888"/>
            <a:ext cx="5737270" cy="38656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57166"/>
            <a:ext cx="87154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1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БЛАГОДАРЮ  </a:t>
            </a:r>
          </a:p>
          <a:p>
            <a:pPr algn="ctr"/>
            <a:r>
              <a:rPr lang="ru-RU" sz="4800" b="1" kern="10" dirty="0" smtClean="0">
                <a:ln w="12700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ЗА  ВНИМАНИЕ!</a:t>
            </a:r>
            <a:endParaRPr lang="ru-RU" sz="4800" b="1" kern="10" dirty="0">
              <a:ln w="12700">
                <a:noFill/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642918"/>
            <a:ext cx="8643998" cy="19219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rgbClr val="46004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46004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1480"/>
            <a:ext cx="821537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/>
              <a:t>Дети должны жить в мире красоты, игры, сказки, музыки, рисунка, фантазии, творчества.          </a:t>
            </a:r>
            <a:r>
              <a:rPr lang="ru-RU" sz="2800" b="1" dirty="0" smtClean="0"/>
              <a:t>            </a:t>
            </a:r>
            <a:r>
              <a:rPr lang="ru-RU" sz="2800" b="1" dirty="0" smtClean="0">
                <a:solidFill>
                  <a:srgbClr val="000074"/>
                </a:solidFill>
              </a:rPr>
              <a:t>                                   </a:t>
            </a:r>
          </a:p>
          <a:p>
            <a:pPr algn="r"/>
            <a:r>
              <a:rPr lang="ru-RU" sz="2800" b="1" i="1" dirty="0" smtClean="0"/>
              <a:t>  В. А.Сухомлинский</a:t>
            </a:r>
            <a:endParaRPr lang="ru-RU" sz="2800" b="1" dirty="0"/>
          </a:p>
        </p:txBody>
      </p:sp>
      <p:pic>
        <p:nvPicPr>
          <p:cNvPr id="1026" name="Picture 2" descr="H:\КАРТИНКИ\ДЕТИ\razvitie-melkoj-motoriki-ruk-u-detej-s-zaderzhkoj-psixicheskogo-razvitiya-posredstvom-tvorcheskogo-konstruirovaniya-iz-bumagi-prezentaciya-opy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786058"/>
            <a:ext cx="4214842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643915243"/>
              </p:ext>
            </p:extLst>
          </p:nvPr>
        </p:nvGraphicFramePr>
        <p:xfrm>
          <a:off x="1643042" y="357166"/>
          <a:ext cx="7286676" cy="6143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C:\Users\user\AppData\Local\Temp\99px_ru_photo_2940_devochka_v_ochkah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214282" y="2928934"/>
            <a:ext cx="2124634" cy="3054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14290"/>
            <a:ext cx="8329642" cy="2500330"/>
          </a:xfrm>
        </p:spPr>
        <p:txBody>
          <a:bodyPr/>
          <a:lstStyle/>
          <a:p>
            <a:pPr algn="just">
              <a:buNone/>
            </a:pPr>
            <a:r>
              <a:rPr lang="ru-RU" sz="3600" b="1" dirty="0" smtClean="0">
                <a:solidFill>
                  <a:srgbClr val="000099"/>
                </a:solidFill>
                <a:latin typeface="+mj-lt"/>
                <a:cs typeface="Times New Roman" pitchFamily="18" charset="0"/>
              </a:rPr>
              <a:t>	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Цель:</a:t>
            </a:r>
            <a:r>
              <a:rPr lang="ru-RU" sz="36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800" b="1" dirty="0">
                <a:latin typeface="+mj-lt"/>
              </a:rPr>
              <a:t>создание благоприятных условий </a:t>
            </a:r>
            <a:r>
              <a:rPr lang="ru-RU" sz="2800" b="1" dirty="0" smtClean="0">
                <a:latin typeface="+mj-lt"/>
              </a:rPr>
              <a:t>для развития </a:t>
            </a:r>
            <a:r>
              <a:rPr lang="ru-RU" sz="2800" b="1" dirty="0">
                <a:latin typeface="+mj-lt"/>
              </a:rPr>
              <a:t>творческих способностей  детей с нарушением зрения  как </a:t>
            </a:r>
            <a:r>
              <a:rPr lang="ru-RU" sz="2800" b="1" dirty="0" smtClean="0">
                <a:latin typeface="+mj-lt"/>
              </a:rPr>
              <a:t>средство </a:t>
            </a:r>
            <a:r>
              <a:rPr lang="ru-RU" sz="2800" b="1" dirty="0">
                <a:latin typeface="+mj-lt"/>
              </a:rPr>
              <a:t>успешной социализации  в открытое </a:t>
            </a:r>
            <a:r>
              <a:rPr lang="ru-RU" sz="2800" b="1" dirty="0" smtClean="0">
                <a:latin typeface="+mj-lt"/>
              </a:rPr>
              <a:t>общество.</a:t>
            </a:r>
            <a:endParaRPr lang="ru-RU" sz="2800" b="1" dirty="0">
              <a:latin typeface="+mj-lt"/>
            </a:endParaRPr>
          </a:p>
        </p:txBody>
      </p:sp>
      <p:pic>
        <p:nvPicPr>
          <p:cNvPr id="4099" name="Picture 3" descr="C:\Users\User\Desktop\Достижения\P4100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571744"/>
            <a:ext cx="4929222" cy="36969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hudomama.com/purchases/uploads/a23/dda/1ebecbf5c6eeb093fff1204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285728"/>
            <a:ext cx="2428892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низ 6"/>
          <p:cNvSpPr/>
          <p:nvPr/>
        </p:nvSpPr>
        <p:spPr>
          <a:xfrm rot="2497470">
            <a:off x="2599235" y="3163349"/>
            <a:ext cx="428628" cy="1421979"/>
          </a:xfrm>
          <a:prstGeom prst="downArrow">
            <a:avLst>
              <a:gd name="adj1" fmla="val 32375"/>
              <a:gd name="adj2" fmla="val 3279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270008">
            <a:off x="6109270" y="3193406"/>
            <a:ext cx="428628" cy="1408589"/>
          </a:xfrm>
          <a:prstGeom prst="downArrow">
            <a:avLst>
              <a:gd name="adj1" fmla="val 32375"/>
              <a:gd name="adj2" fmla="val 3279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58" y="4714884"/>
            <a:ext cx="4000528" cy="1214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Развитие ребёнка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572000" y="4714884"/>
            <a:ext cx="4214842" cy="12144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Восстановление и компенсация нарушенных функций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42852"/>
            <a:ext cx="8643998" cy="65722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FF0000"/>
                </a:solidFill>
              </a:rPr>
              <a:t>Задачи:</a:t>
            </a:r>
            <a:endParaRPr lang="ru-RU" sz="39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b="1" dirty="0" smtClean="0"/>
              <a:t>формирование </a:t>
            </a:r>
            <a:r>
              <a:rPr lang="ru-RU" b="1" dirty="0"/>
              <a:t>художественно-творческих способностей в продуктивных видах детской деятельности</a:t>
            </a:r>
            <a:r>
              <a:rPr lang="ru-RU" b="1" dirty="0" smtClean="0"/>
              <a:t>;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b="1" dirty="0" smtClean="0"/>
              <a:t>  </a:t>
            </a:r>
            <a:r>
              <a:rPr lang="ru-RU" b="1" dirty="0"/>
              <a:t>обогащение эмоционального опыта ребенка с ОВЗ</a:t>
            </a:r>
            <a:r>
              <a:rPr lang="ru-RU" b="1" dirty="0" smtClean="0"/>
              <a:t>;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b="1" dirty="0" smtClean="0"/>
              <a:t>  </a:t>
            </a:r>
            <a:r>
              <a:rPr lang="ru-RU" b="1" dirty="0"/>
              <a:t>развитие зрительного восприятия</a:t>
            </a:r>
            <a:r>
              <a:rPr lang="ru-RU" b="1" dirty="0" smtClean="0"/>
              <a:t>;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b="1" dirty="0" smtClean="0"/>
              <a:t>  развитие общей и  </a:t>
            </a:r>
            <a:r>
              <a:rPr lang="ru-RU" b="1" dirty="0"/>
              <a:t>мелкой моторики</a:t>
            </a:r>
            <a:r>
              <a:rPr lang="ru-RU" b="1" dirty="0" smtClean="0"/>
              <a:t>;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b="1" dirty="0" smtClean="0"/>
              <a:t>  </a:t>
            </a:r>
            <a:r>
              <a:rPr lang="ru-RU" b="1" dirty="0"/>
              <a:t>развитие зрительно - моторной координации</a:t>
            </a:r>
            <a:r>
              <a:rPr lang="ru-RU" b="1" dirty="0" smtClean="0"/>
              <a:t>;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b="1" dirty="0" smtClean="0"/>
              <a:t>  </a:t>
            </a:r>
            <a:r>
              <a:rPr lang="ru-RU" b="1" dirty="0"/>
              <a:t>развитие навыков пространственной ориентировки</a:t>
            </a:r>
            <a:r>
              <a:rPr lang="ru-RU" b="1" dirty="0" smtClean="0"/>
              <a:t>;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b="1" dirty="0" smtClean="0"/>
              <a:t>  </a:t>
            </a:r>
            <a:r>
              <a:rPr lang="ru-RU" b="1" dirty="0"/>
              <a:t>совершенствование навыков двигательной активности</a:t>
            </a:r>
            <a:r>
              <a:rPr lang="ru-RU" b="1" dirty="0" smtClean="0"/>
              <a:t>;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b="1" dirty="0" smtClean="0"/>
              <a:t>  </a:t>
            </a:r>
            <a:r>
              <a:rPr lang="ru-RU" b="1" dirty="0"/>
              <a:t>формирование умения сотрудничать в коллективе, учитывать мнение других</a:t>
            </a:r>
            <a:r>
              <a:rPr lang="ru-RU" b="1" dirty="0" smtClean="0"/>
              <a:t>;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ru-RU" b="1" dirty="0" smtClean="0"/>
              <a:t>  создание </a:t>
            </a:r>
            <a:r>
              <a:rPr lang="ru-RU" b="1" dirty="0"/>
              <a:t>условий для свободного экспериментирования с </a:t>
            </a:r>
            <a:r>
              <a:rPr lang="ru-RU" b="1" dirty="0" smtClean="0"/>
              <a:t>художественными </a:t>
            </a:r>
            <a:r>
              <a:rPr lang="ru-RU" b="1" dirty="0"/>
              <a:t>материалами и </a:t>
            </a:r>
            <a:r>
              <a:rPr lang="ru-RU" b="1" dirty="0" smtClean="0"/>
              <a:t>инструментами</a:t>
            </a:r>
            <a:r>
              <a:rPr lang="ru-RU" b="1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900" b="1" dirty="0"/>
              <a:t> </a:t>
            </a:r>
            <a:endParaRPr lang="ru-RU" sz="1900" dirty="0"/>
          </a:p>
          <a:p>
            <a:pPr>
              <a:buNone/>
            </a:pPr>
            <a:endParaRPr lang="ru-RU" dirty="0">
              <a:solidFill>
                <a:srgbClr val="4600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остижения\Odli7XZmJc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857628"/>
            <a:ext cx="3643338" cy="26317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:\Users\User\Desktop\Достижения\P1000323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285992"/>
            <a:ext cx="2214578" cy="31642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071546"/>
            <a:ext cx="2940043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User\Desktop\DSC035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214554"/>
            <a:ext cx="2214578" cy="3194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92867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Аппликация в технике «Ладошки»</a:t>
            </a:r>
            <a:endParaRPr lang="ru-RU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47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8572560" cy="371477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900" b="1" dirty="0">
                <a:solidFill>
                  <a:srgbClr val="000099"/>
                </a:solidFill>
              </a:rPr>
              <a:t>Для работы нам  понадобится</a:t>
            </a:r>
            <a:r>
              <a:rPr lang="ru-RU" sz="3900" b="1" dirty="0" smtClean="0">
                <a:solidFill>
                  <a:srgbClr val="000099"/>
                </a:solidFill>
              </a:rPr>
              <a:t>:</a:t>
            </a:r>
          </a:p>
          <a:p>
            <a:pPr marL="0" indent="0" algn="ctr">
              <a:buNone/>
            </a:pPr>
            <a:endParaRPr lang="ru-RU" sz="2100" b="1" dirty="0">
              <a:solidFill>
                <a:srgbClr val="000099"/>
              </a:solidFill>
            </a:endParaRPr>
          </a:p>
          <a:p>
            <a:pPr>
              <a:buBlip>
                <a:blip r:embed="rId2"/>
              </a:buBlip>
            </a:pPr>
            <a:r>
              <a:rPr lang="ru-RU" sz="3100" b="1" dirty="0" smtClean="0"/>
              <a:t> </a:t>
            </a:r>
            <a:r>
              <a:rPr lang="ru-RU" sz="3100" b="1" dirty="0"/>
              <a:t>картон </a:t>
            </a:r>
            <a:r>
              <a:rPr lang="ru-RU" sz="3100" b="1" dirty="0" smtClean="0"/>
              <a:t>– основа;</a:t>
            </a:r>
          </a:p>
          <a:p>
            <a:pPr>
              <a:buBlip>
                <a:blip r:embed="rId2"/>
              </a:buBlip>
            </a:pPr>
            <a:r>
              <a:rPr lang="ru-RU" sz="3100" b="1" dirty="0" smtClean="0"/>
              <a:t> цветная бумага;</a:t>
            </a:r>
          </a:p>
          <a:p>
            <a:pPr>
              <a:buBlip>
                <a:blip r:embed="rId2"/>
              </a:buBlip>
            </a:pPr>
            <a:r>
              <a:rPr lang="ru-RU" sz="3100" b="1" dirty="0" smtClean="0"/>
              <a:t> ножницы;</a:t>
            </a:r>
          </a:p>
          <a:p>
            <a:pPr>
              <a:buBlip>
                <a:blip r:embed="rId2"/>
              </a:buBlip>
            </a:pPr>
            <a:r>
              <a:rPr lang="ru-RU" sz="3100" b="1" dirty="0" smtClean="0"/>
              <a:t> клей-карандаш;</a:t>
            </a:r>
          </a:p>
          <a:p>
            <a:pPr>
              <a:buBlip>
                <a:blip r:embed="rId2"/>
              </a:buBlip>
            </a:pPr>
            <a:r>
              <a:rPr lang="ru-RU" sz="3100" b="1" dirty="0" smtClean="0"/>
              <a:t> простой карандаш;</a:t>
            </a:r>
          </a:p>
          <a:p>
            <a:pPr>
              <a:buBlip>
                <a:blip r:embed="rId2"/>
              </a:buBlip>
            </a:pPr>
            <a:r>
              <a:rPr lang="ru-RU" sz="3100" b="1" dirty="0" smtClean="0"/>
              <a:t> материал </a:t>
            </a:r>
            <a:r>
              <a:rPr lang="ru-RU" sz="3100" b="1" dirty="0"/>
              <a:t>для украшений ( ленточки, </a:t>
            </a:r>
            <a:r>
              <a:rPr lang="ru-RU" sz="3100" b="1" dirty="0" smtClean="0"/>
              <a:t>бусины </a:t>
            </a:r>
            <a:r>
              <a:rPr lang="ru-RU" sz="3100" b="1" dirty="0"/>
              <a:t>и т.д</a:t>
            </a:r>
            <a:r>
              <a:rPr lang="ru-RU" sz="3100" b="1" dirty="0" smtClean="0"/>
              <a:t>.).</a:t>
            </a:r>
          </a:p>
          <a:p>
            <a:pPr>
              <a:buNone/>
            </a:pPr>
            <a:r>
              <a:rPr lang="ru-RU" sz="3100" b="1" dirty="0" smtClean="0"/>
              <a:t> </a:t>
            </a:r>
            <a:endParaRPr lang="ru-RU" sz="3100" b="1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6" name="Picture 4" descr="C:\Users\User\Desktop\Достижения\ptich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000504"/>
            <a:ext cx="2214578" cy="2558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5975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8858312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000099"/>
                </a:solidFill>
              </a:rPr>
              <a:t>Алгоритм работы</a:t>
            </a:r>
            <a:endParaRPr lang="ru-RU" sz="3600" b="1" dirty="0">
              <a:solidFill>
                <a:srgbClr val="000099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58" y="2143116"/>
            <a:ext cx="500066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1142976" y="2143116"/>
            <a:ext cx="500066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7158" y="3000372"/>
            <a:ext cx="1285884" cy="135732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214282" y="2428868"/>
            <a:ext cx="1571636" cy="8572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357818" y="2071678"/>
            <a:ext cx="500066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4500562" y="2071678"/>
            <a:ext cx="500066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572000" y="2928934"/>
            <a:ext cx="1214446" cy="128588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357686" y="2357430"/>
            <a:ext cx="1643074" cy="8429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User\Desktop\52316266_1260576720_no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714620"/>
            <a:ext cx="1214446" cy="1571636"/>
          </a:xfrm>
          <a:prstGeom prst="rect">
            <a:avLst/>
          </a:prstGeom>
          <a:noFill/>
        </p:spPr>
      </p:pic>
      <p:pic>
        <p:nvPicPr>
          <p:cNvPr id="21" name="Рисунок 20" descr="52316266_1260576720_nov1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11397">
            <a:off x="5774441" y="3086422"/>
            <a:ext cx="450676" cy="500066"/>
          </a:xfrm>
          <a:prstGeom prst="rect">
            <a:avLst/>
          </a:prstGeom>
        </p:spPr>
      </p:pic>
      <p:pic>
        <p:nvPicPr>
          <p:cNvPr id="22" name="Рисунок 21" descr="52316266_1260576720_nov1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99076">
            <a:off x="5738717" y="3702811"/>
            <a:ext cx="441253" cy="489610"/>
          </a:xfrm>
          <a:prstGeom prst="rect">
            <a:avLst/>
          </a:prstGeom>
        </p:spPr>
      </p:pic>
      <p:sp>
        <p:nvSpPr>
          <p:cNvPr id="37" name="Месяц 36"/>
          <p:cNvSpPr/>
          <p:nvPr/>
        </p:nvSpPr>
        <p:spPr>
          <a:xfrm rot="16200000">
            <a:off x="7965305" y="2750339"/>
            <a:ext cx="357190" cy="1143008"/>
          </a:xfrm>
          <a:prstGeom prst="moon">
            <a:avLst>
              <a:gd name="adj" fmla="val 5920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Блок-схема: узел 45"/>
          <p:cNvSpPr/>
          <p:nvPr/>
        </p:nvSpPr>
        <p:spPr>
          <a:xfrm>
            <a:off x="8286776" y="2285992"/>
            <a:ext cx="500066" cy="57150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Блок-схема: узел 46"/>
          <p:cNvSpPr/>
          <p:nvPr/>
        </p:nvSpPr>
        <p:spPr>
          <a:xfrm>
            <a:off x="8358214" y="2428868"/>
            <a:ext cx="357190" cy="3857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Блок-схема: узел 47"/>
          <p:cNvSpPr/>
          <p:nvPr/>
        </p:nvSpPr>
        <p:spPr>
          <a:xfrm>
            <a:off x="8429652" y="2571744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Блок-схема: сопоставление 48"/>
          <p:cNvSpPr/>
          <p:nvPr/>
        </p:nvSpPr>
        <p:spPr>
          <a:xfrm rot="16200000">
            <a:off x="7915300" y="3443286"/>
            <a:ext cx="528638" cy="1071570"/>
          </a:xfrm>
          <a:prstGeom prst="flowChartCollat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8001024" y="3857628"/>
            <a:ext cx="285752" cy="285752"/>
          </a:xfrm>
          <a:prstGeom prst="flowChartConnector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Стрелка вправо 52"/>
          <p:cNvSpPr/>
          <p:nvPr/>
        </p:nvSpPr>
        <p:spPr>
          <a:xfrm>
            <a:off x="1785918" y="3214686"/>
            <a:ext cx="642942" cy="5715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право 54"/>
          <p:cNvSpPr/>
          <p:nvPr/>
        </p:nvSpPr>
        <p:spPr>
          <a:xfrm>
            <a:off x="3714744" y="3214686"/>
            <a:ext cx="642942" cy="5715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Стрелка вправо 55"/>
          <p:cNvSpPr/>
          <p:nvPr/>
        </p:nvSpPr>
        <p:spPr>
          <a:xfrm>
            <a:off x="6572264" y="3214686"/>
            <a:ext cx="571504" cy="571504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8" name="Рисунок 57" descr="52316266_1260576720_nov1 - копи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234119">
            <a:off x="5362908" y="4136702"/>
            <a:ext cx="396353" cy="439789"/>
          </a:xfrm>
          <a:prstGeom prst="rect">
            <a:avLst/>
          </a:prstGeom>
        </p:spPr>
      </p:pic>
      <p:sp>
        <p:nvSpPr>
          <p:cNvPr id="31" name="Блок-схема: узел 30"/>
          <p:cNvSpPr/>
          <p:nvPr/>
        </p:nvSpPr>
        <p:spPr>
          <a:xfrm>
            <a:off x="7429520" y="2285992"/>
            <a:ext cx="500066" cy="57150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500958" y="2428868"/>
            <a:ext cx="357190" cy="38576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7572396" y="2571744"/>
            <a:ext cx="214314" cy="214314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154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250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Справедливость</vt:lpstr>
      <vt:lpstr>Слайд 1</vt:lpstr>
      <vt:lpstr>Слайд 2</vt:lpstr>
      <vt:lpstr>Слайд 3</vt:lpstr>
      <vt:lpstr>Слайд 4</vt:lpstr>
      <vt:lpstr>Слайд 5</vt:lpstr>
      <vt:lpstr>Слайд 6</vt:lpstr>
      <vt:lpstr>Аппликация в технике «Ладошки»</vt:lpstr>
      <vt:lpstr>Слайд 8</vt:lpstr>
      <vt:lpstr>Слайд 9</vt:lpstr>
      <vt:lpstr>Аппликации из одной ладошки</vt:lpstr>
      <vt:lpstr>Аппликации из двух ладошек</vt:lpstr>
      <vt:lpstr>Коллективные работы детей</vt:lpstr>
      <vt:lpstr>Объемные поделки</vt:lpstr>
      <vt:lpstr>Использование поделок  в театрализованной деятельности</vt:lpstr>
      <vt:lpstr>Изготовление аппликации  совместно с родителями</vt:lpstr>
      <vt:lpstr>Результат: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Asus</cp:lastModifiedBy>
  <cp:revision>118</cp:revision>
  <dcterms:modified xsi:type="dcterms:W3CDTF">2015-03-09T12:15:02Z</dcterms:modified>
</cp:coreProperties>
</file>