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  <p:sldId id="260" r:id="rId3"/>
    <p:sldId id="265" r:id="rId4"/>
    <p:sldId id="261" r:id="rId5"/>
    <p:sldId id="264" r:id="rId6"/>
    <p:sldId id="263" r:id="rId7"/>
    <p:sldId id="266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B133D"/>
    <a:srgbClr val="461F63"/>
    <a:srgbClr val="271137"/>
    <a:srgbClr val="460046"/>
    <a:srgbClr val="2E002E"/>
    <a:srgbClr val="006600"/>
    <a:srgbClr val="000074"/>
    <a:srgbClr val="66CCFF"/>
    <a:srgbClr val="FF9933"/>
    <a:srgbClr val="99FF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91" autoAdjust="0"/>
    <p:restoredTop sz="94576" autoAdjust="0"/>
  </p:normalViewPr>
  <p:slideViewPr>
    <p:cSldViewPr>
      <p:cViewPr varScale="1">
        <p:scale>
          <a:sx n="66" d="100"/>
          <a:sy n="66" d="100"/>
        </p:scale>
        <p:origin x="-139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78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F525818-A816-4697-A18D-D3E2E3571F60}" type="doc">
      <dgm:prSet loTypeId="urn:microsoft.com/office/officeart/2005/8/layout/radial3" loCatId="relationship" qsTypeId="urn:microsoft.com/office/officeart/2005/8/quickstyle/3d3" qsCatId="3D" csTypeId="urn:microsoft.com/office/officeart/2005/8/colors/accent3_2" csCatId="accent3" phldr="1"/>
      <dgm:spPr/>
      <dgm:t>
        <a:bodyPr/>
        <a:lstStyle/>
        <a:p>
          <a:endParaRPr lang="ru-RU"/>
        </a:p>
      </dgm:t>
    </dgm:pt>
    <dgm:pt modelId="{DE7AF5EE-FC1A-4A7B-BF27-F8B573148FAE}">
      <dgm:prSet phldrT="[Текст]" custT="1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>
        <a:solidFill>
          <a:srgbClr val="FFFF00"/>
        </a:solidFill>
        <a:ln w="57150">
          <a:solidFill>
            <a:srgbClr val="7030A0"/>
          </a:solidFill>
        </a:ln>
      </dgm:spPr>
      <dgm:t>
        <a:bodyPr/>
        <a:lstStyle/>
        <a:p>
          <a:r>
            <a:rPr lang="ru-RU" sz="2400" b="1" dirty="0" smtClean="0">
              <a:solidFill>
                <a:srgbClr val="2B133D"/>
              </a:solidFill>
            </a:rPr>
            <a:t>Мелкая моторика</a:t>
          </a:r>
          <a:endParaRPr lang="ru-RU" sz="2400" b="1" dirty="0">
            <a:solidFill>
              <a:srgbClr val="2B133D"/>
            </a:solidFill>
          </a:endParaRPr>
        </a:p>
      </dgm:t>
    </dgm:pt>
    <dgm:pt modelId="{70AB777B-FCCD-433F-A58B-CF9605CFB7AB}" type="parTrans" cxnId="{A8923B4F-9EF9-4DA7-8751-1E3DC698A797}">
      <dgm:prSet/>
      <dgm:spPr/>
      <dgm:t>
        <a:bodyPr/>
        <a:lstStyle/>
        <a:p>
          <a:endParaRPr lang="ru-RU" b="1">
            <a:solidFill>
              <a:schemeClr val="tx1"/>
            </a:solidFill>
          </a:endParaRPr>
        </a:p>
      </dgm:t>
    </dgm:pt>
    <dgm:pt modelId="{C36F37B0-A19F-49B3-AFA1-A5E1E0E0A394}" type="sibTrans" cxnId="{A8923B4F-9EF9-4DA7-8751-1E3DC698A797}">
      <dgm:prSet/>
      <dgm:spPr/>
      <dgm:t>
        <a:bodyPr/>
        <a:lstStyle/>
        <a:p>
          <a:endParaRPr lang="ru-RU" b="1">
            <a:solidFill>
              <a:schemeClr val="tx1"/>
            </a:solidFill>
          </a:endParaRPr>
        </a:p>
      </dgm:t>
    </dgm:pt>
    <dgm:pt modelId="{D616917A-B272-42D0-9CB2-FA40205AC0A4}">
      <dgm:prSet phldrT="[Текст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ln w="57150">
          <a:solidFill>
            <a:srgbClr val="7030A0"/>
          </a:solidFill>
        </a:ln>
      </dgm:spPr>
      <dgm:t>
        <a:bodyPr/>
        <a:lstStyle/>
        <a:p>
          <a:r>
            <a:rPr lang="ru-RU" sz="2800" b="1" dirty="0" smtClean="0">
              <a:solidFill>
                <a:srgbClr val="461F63"/>
              </a:solidFill>
            </a:rPr>
            <a:t>речь</a:t>
          </a:r>
          <a:r>
            <a:rPr lang="ru-RU" sz="2000" b="1" dirty="0" smtClean="0">
              <a:solidFill>
                <a:schemeClr val="tx1"/>
              </a:solidFill>
            </a:rPr>
            <a:t> </a:t>
          </a:r>
          <a:endParaRPr lang="ru-RU" sz="2000" b="1" dirty="0">
            <a:solidFill>
              <a:schemeClr val="tx1"/>
            </a:solidFill>
          </a:endParaRPr>
        </a:p>
      </dgm:t>
    </dgm:pt>
    <dgm:pt modelId="{04A9E86A-A57C-41D0-9E7E-2FA328DA5BDA}" type="parTrans" cxnId="{D36E2D07-AAD1-4167-8E01-AF78361F5CA4}">
      <dgm:prSet/>
      <dgm:spPr/>
      <dgm:t>
        <a:bodyPr/>
        <a:lstStyle/>
        <a:p>
          <a:endParaRPr lang="ru-RU" b="1">
            <a:solidFill>
              <a:schemeClr val="tx1"/>
            </a:solidFill>
          </a:endParaRPr>
        </a:p>
      </dgm:t>
    </dgm:pt>
    <dgm:pt modelId="{7A0F995A-BF2A-4AC0-ACAB-05068FD14556}" type="sibTrans" cxnId="{D36E2D07-AAD1-4167-8E01-AF78361F5CA4}">
      <dgm:prSet/>
      <dgm:spPr/>
      <dgm:t>
        <a:bodyPr/>
        <a:lstStyle/>
        <a:p>
          <a:endParaRPr lang="ru-RU" b="1">
            <a:solidFill>
              <a:schemeClr val="tx1"/>
            </a:solidFill>
          </a:endParaRPr>
        </a:p>
      </dgm:t>
    </dgm:pt>
    <dgm:pt modelId="{A126AEFF-6292-41C2-AA52-2773E5D4CDF7}">
      <dgm:prSet phldrT="[Текст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ln w="57150">
          <a:solidFill>
            <a:srgbClr val="7030A0"/>
          </a:solidFill>
        </a:ln>
      </dgm:spPr>
      <dgm:t>
        <a:bodyPr/>
        <a:lstStyle/>
        <a:p>
          <a:r>
            <a:rPr lang="ru-RU" sz="2400" b="1" dirty="0" smtClean="0">
              <a:solidFill>
                <a:srgbClr val="461F63"/>
              </a:solidFill>
            </a:rPr>
            <a:t>умственное развитие</a:t>
          </a:r>
          <a:endParaRPr lang="ru-RU" sz="2400" b="1" dirty="0">
            <a:solidFill>
              <a:srgbClr val="461F63"/>
            </a:solidFill>
          </a:endParaRPr>
        </a:p>
      </dgm:t>
    </dgm:pt>
    <dgm:pt modelId="{0E5778F8-0EEB-4DBC-B5C6-386A30D02AC4}" type="parTrans" cxnId="{19544F63-745C-4D41-9BC5-ECA8A437E543}">
      <dgm:prSet/>
      <dgm:spPr/>
      <dgm:t>
        <a:bodyPr/>
        <a:lstStyle/>
        <a:p>
          <a:endParaRPr lang="ru-RU" b="1">
            <a:solidFill>
              <a:schemeClr val="tx1"/>
            </a:solidFill>
          </a:endParaRPr>
        </a:p>
      </dgm:t>
    </dgm:pt>
    <dgm:pt modelId="{48F07638-88F4-4FFA-9FBF-94D5165B2789}" type="sibTrans" cxnId="{19544F63-745C-4D41-9BC5-ECA8A437E543}">
      <dgm:prSet/>
      <dgm:spPr/>
      <dgm:t>
        <a:bodyPr/>
        <a:lstStyle/>
        <a:p>
          <a:endParaRPr lang="ru-RU" b="1">
            <a:solidFill>
              <a:schemeClr val="tx1"/>
            </a:solidFill>
          </a:endParaRPr>
        </a:p>
      </dgm:t>
    </dgm:pt>
    <dgm:pt modelId="{1E0020C5-5B28-42A8-8B11-ADE69B8346B4}">
      <dgm:prSet phldrT="[Текст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ln w="57150">
          <a:solidFill>
            <a:srgbClr val="7030A0"/>
          </a:solidFill>
        </a:ln>
      </dgm:spPr>
      <dgm:t>
        <a:bodyPr/>
        <a:lstStyle/>
        <a:p>
          <a:r>
            <a:rPr lang="ru-RU" sz="2800" b="1" dirty="0" smtClean="0">
              <a:solidFill>
                <a:srgbClr val="461F63"/>
              </a:solidFill>
            </a:rPr>
            <a:t>внимание</a:t>
          </a:r>
          <a:endParaRPr lang="ru-RU" sz="2800" b="1" dirty="0">
            <a:solidFill>
              <a:srgbClr val="461F63"/>
            </a:solidFill>
          </a:endParaRPr>
        </a:p>
      </dgm:t>
    </dgm:pt>
    <dgm:pt modelId="{835FF28F-FF41-44B2-9811-885E9F5903E9}" type="parTrans" cxnId="{E08FED9F-0539-432C-836D-C03783307B95}">
      <dgm:prSet/>
      <dgm:spPr/>
      <dgm:t>
        <a:bodyPr/>
        <a:lstStyle/>
        <a:p>
          <a:endParaRPr lang="ru-RU" b="1">
            <a:solidFill>
              <a:schemeClr val="tx1"/>
            </a:solidFill>
          </a:endParaRPr>
        </a:p>
      </dgm:t>
    </dgm:pt>
    <dgm:pt modelId="{91DBD657-E798-400D-94B7-2DF8099ADDFE}" type="sibTrans" cxnId="{E08FED9F-0539-432C-836D-C03783307B95}">
      <dgm:prSet/>
      <dgm:spPr/>
      <dgm:t>
        <a:bodyPr/>
        <a:lstStyle/>
        <a:p>
          <a:endParaRPr lang="ru-RU" b="1">
            <a:solidFill>
              <a:schemeClr val="tx1"/>
            </a:solidFill>
          </a:endParaRPr>
        </a:p>
      </dgm:t>
    </dgm:pt>
    <dgm:pt modelId="{650428D0-8BE5-4716-9BBA-C6959FEF8353}">
      <dgm:prSet phldrT="[Текст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ln w="57150">
          <a:solidFill>
            <a:srgbClr val="7030A0"/>
          </a:solidFill>
        </a:ln>
      </dgm:spPr>
      <dgm:t>
        <a:bodyPr/>
        <a:lstStyle/>
        <a:p>
          <a:r>
            <a:rPr lang="ru-RU" sz="2800" b="1" dirty="0" smtClean="0">
              <a:solidFill>
                <a:srgbClr val="461F63"/>
              </a:solidFill>
            </a:rPr>
            <a:t>память</a:t>
          </a:r>
          <a:endParaRPr lang="ru-RU" sz="2800" b="1" dirty="0">
            <a:solidFill>
              <a:srgbClr val="461F63"/>
            </a:solidFill>
          </a:endParaRPr>
        </a:p>
      </dgm:t>
    </dgm:pt>
    <dgm:pt modelId="{5F73A752-ACD5-4ED9-A523-BC313ED95988}" type="parTrans" cxnId="{0B264693-7E66-4C60-B6C2-999016C2CB7A}">
      <dgm:prSet/>
      <dgm:spPr/>
      <dgm:t>
        <a:bodyPr/>
        <a:lstStyle/>
        <a:p>
          <a:endParaRPr lang="ru-RU" b="1">
            <a:solidFill>
              <a:schemeClr val="tx1"/>
            </a:solidFill>
          </a:endParaRPr>
        </a:p>
      </dgm:t>
    </dgm:pt>
    <dgm:pt modelId="{FD692E0A-6B5D-4788-977A-6277F9853172}" type="sibTrans" cxnId="{0B264693-7E66-4C60-B6C2-999016C2CB7A}">
      <dgm:prSet/>
      <dgm:spPr/>
      <dgm:t>
        <a:bodyPr/>
        <a:lstStyle/>
        <a:p>
          <a:endParaRPr lang="ru-RU" b="1">
            <a:solidFill>
              <a:schemeClr val="tx1"/>
            </a:solidFill>
          </a:endParaRPr>
        </a:p>
      </dgm:t>
    </dgm:pt>
    <dgm:pt modelId="{5C5C65F5-4480-4775-8F68-76914D543BA4}">
      <dgm:prSet phldrT="[Текст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ln w="57150">
          <a:solidFill>
            <a:srgbClr val="7030A0"/>
          </a:solidFill>
        </a:ln>
      </dgm:spPr>
      <dgm:t>
        <a:bodyPr/>
        <a:lstStyle/>
        <a:p>
          <a:r>
            <a:rPr lang="ru-RU" sz="2800" b="1" dirty="0" smtClean="0">
              <a:solidFill>
                <a:srgbClr val="461F63"/>
              </a:solidFill>
            </a:rPr>
            <a:t>терпение</a:t>
          </a:r>
          <a:endParaRPr lang="ru-RU" sz="2800" b="1" dirty="0">
            <a:solidFill>
              <a:srgbClr val="461F63"/>
            </a:solidFill>
          </a:endParaRPr>
        </a:p>
      </dgm:t>
    </dgm:pt>
    <dgm:pt modelId="{546DB4AC-EC62-40E8-95CE-FA4E02049248}" type="parTrans" cxnId="{AF237C44-548E-422E-BB12-FC8A81D094D6}">
      <dgm:prSet/>
      <dgm:spPr/>
      <dgm:t>
        <a:bodyPr/>
        <a:lstStyle/>
        <a:p>
          <a:endParaRPr lang="ru-RU" b="1">
            <a:solidFill>
              <a:schemeClr val="tx1"/>
            </a:solidFill>
          </a:endParaRPr>
        </a:p>
      </dgm:t>
    </dgm:pt>
    <dgm:pt modelId="{0ABB9444-7B57-49C2-8EAD-E7784C4ABC9E}" type="sibTrans" cxnId="{AF237C44-548E-422E-BB12-FC8A81D094D6}">
      <dgm:prSet/>
      <dgm:spPr/>
      <dgm:t>
        <a:bodyPr/>
        <a:lstStyle/>
        <a:p>
          <a:endParaRPr lang="ru-RU" b="1">
            <a:solidFill>
              <a:schemeClr val="tx1"/>
            </a:solidFill>
          </a:endParaRPr>
        </a:p>
      </dgm:t>
    </dgm:pt>
    <dgm:pt modelId="{E12CD254-948D-43C9-9780-25BA6EA41ACD}">
      <dgm:prSet phldrT="[Текст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ln w="57150">
          <a:solidFill>
            <a:srgbClr val="7030A0"/>
          </a:solidFill>
        </a:ln>
      </dgm:spPr>
      <dgm:t>
        <a:bodyPr/>
        <a:lstStyle/>
        <a:p>
          <a:r>
            <a:rPr lang="ru-RU" sz="2400" b="1" dirty="0" smtClean="0">
              <a:solidFill>
                <a:srgbClr val="461F63"/>
              </a:solidFill>
            </a:rPr>
            <a:t>усидчивость</a:t>
          </a:r>
          <a:endParaRPr lang="ru-RU" sz="2400" b="1" dirty="0">
            <a:solidFill>
              <a:srgbClr val="461F63"/>
            </a:solidFill>
          </a:endParaRPr>
        </a:p>
      </dgm:t>
    </dgm:pt>
    <dgm:pt modelId="{D68F2C8E-FF46-43C7-8C90-F72ABCDCD1B0}" type="parTrans" cxnId="{379FAC3A-EF02-43B7-A9C8-A96CF2321407}">
      <dgm:prSet/>
      <dgm:spPr/>
      <dgm:t>
        <a:bodyPr/>
        <a:lstStyle/>
        <a:p>
          <a:endParaRPr lang="ru-RU" b="1">
            <a:solidFill>
              <a:schemeClr val="tx1"/>
            </a:solidFill>
          </a:endParaRPr>
        </a:p>
      </dgm:t>
    </dgm:pt>
    <dgm:pt modelId="{8E399946-7A65-4357-9AAA-4D8B96B1A6E3}" type="sibTrans" cxnId="{379FAC3A-EF02-43B7-A9C8-A96CF2321407}">
      <dgm:prSet/>
      <dgm:spPr/>
      <dgm:t>
        <a:bodyPr/>
        <a:lstStyle/>
        <a:p>
          <a:endParaRPr lang="ru-RU" b="1">
            <a:solidFill>
              <a:schemeClr val="tx1"/>
            </a:solidFill>
          </a:endParaRPr>
        </a:p>
      </dgm:t>
    </dgm:pt>
    <dgm:pt modelId="{75A07DC9-C2A5-4971-852F-123DBBFF69C2}" type="pres">
      <dgm:prSet presAssocID="{CF525818-A816-4697-A18D-D3E2E3571F60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B794A1C-8BFA-4DDD-B623-93660C44E781}" type="pres">
      <dgm:prSet presAssocID="{CF525818-A816-4697-A18D-D3E2E3571F60}" presName="radial" presStyleCnt="0">
        <dgm:presLayoutVars>
          <dgm:animLvl val="ctr"/>
        </dgm:presLayoutVars>
      </dgm:prSet>
      <dgm:spPr/>
    </dgm:pt>
    <dgm:pt modelId="{E5DFFE87-357C-410D-93BA-8CC9996D70DC}" type="pres">
      <dgm:prSet presAssocID="{DE7AF5EE-FC1A-4A7B-BF27-F8B573148FAE}" presName="centerShape" presStyleLbl="vennNode1" presStyleIdx="0" presStyleCnt="7" custScaleX="55715" custScaleY="55974" custLinFactNeighborX="50" custLinFactNeighborY="1474"/>
      <dgm:spPr/>
      <dgm:t>
        <a:bodyPr/>
        <a:lstStyle/>
        <a:p>
          <a:endParaRPr lang="ru-RU"/>
        </a:p>
      </dgm:t>
    </dgm:pt>
    <dgm:pt modelId="{02133327-4D20-4F9E-90BD-AF74859504B9}" type="pres">
      <dgm:prSet presAssocID="{D616917A-B272-42D0-9CB2-FA40205AC0A4}" presName="node" presStyleLbl="vennNode1" presStyleIdx="1" presStyleCnt="7" custAng="18214518" custScaleX="137961" custScaleY="55550" custRadScaleRad="97985" custRadScaleInc="5504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0C0EB8-00E8-40C5-85AC-4187950602EC}" type="pres">
      <dgm:prSet presAssocID="{A126AEFF-6292-41C2-AA52-2773E5D4CDF7}" presName="node" presStyleLbl="vennNode1" presStyleIdx="2" presStyleCnt="7" custAng="3767077" custScaleX="132970" custScaleY="54392" custRadScaleRad="96941" custRadScaleInc="-14688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CC30031-11F4-4F79-9B59-3F9B2E343AD9}" type="pres">
      <dgm:prSet presAssocID="{1E0020C5-5B28-42A8-8B11-ADE69B8346B4}" presName="node" presStyleLbl="vennNode1" presStyleIdx="3" presStyleCnt="7" custAng="206426" custScaleX="131438" custScaleY="54418" custRadScaleRad="97538" custRadScaleInc="26018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2CD6586-AFAA-4F07-A6A8-9D5458835189}" type="pres">
      <dgm:prSet presAssocID="{650428D0-8BE5-4716-9BBA-C6959FEF8353}" presName="node" presStyleLbl="vennNode1" presStyleIdx="4" presStyleCnt="7" custAng="21161728" custScaleX="142888" custScaleY="57338" custRadScaleRad="102254" custRadScaleInc="-16308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E213291-6A7C-4429-AAF4-0F75B2A27041}" type="pres">
      <dgm:prSet presAssocID="{5C5C65F5-4480-4775-8F68-76914D543BA4}" presName="node" presStyleLbl="vennNode1" presStyleIdx="5" presStyleCnt="7" custAng="2198616" custScaleX="137969" custScaleY="59340" custRadScaleRad="102656" custRadScaleInc="-18494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3FEE84F-C392-4C2C-926F-4D536F6B991D}" type="pres">
      <dgm:prSet presAssocID="{E12CD254-948D-43C9-9780-25BA6EA41ACD}" presName="node" presStyleLbl="vennNode1" presStyleIdx="6" presStyleCnt="7" custAng="19411325" custScaleX="140972" custScaleY="55022" custRadScaleRad="103369" custRadScaleInc="-1171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1E49E4B-DDE5-49F5-9A4D-DDDBD610491B}" type="presOf" srcId="{D616917A-B272-42D0-9CB2-FA40205AC0A4}" destId="{02133327-4D20-4F9E-90BD-AF74859504B9}" srcOrd="0" destOrd="0" presId="urn:microsoft.com/office/officeart/2005/8/layout/radial3"/>
    <dgm:cxn modelId="{E6FDBE0B-91D0-4374-8CBC-11D66D021BCF}" type="presOf" srcId="{E12CD254-948D-43C9-9780-25BA6EA41ACD}" destId="{43FEE84F-C392-4C2C-926F-4D536F6B991D}" srcOrd="0" destOrd="0" presId="urn:microsoft.com/office/officeart/2005/8/layout/radial3"/>
    <dgm:cxn modelId="{AF237C44-548E-422E-BB12-FC8A81D094D6}" srcId="{DE7AF5EE-FC1A-4A7B-BF27-F8B573148FAE}" destId="{5C5C65F5-4480-4775-8F68-76914D543BA4}" srcOrd="4" destOrd="0" parTransId="{546DB4AC-EC62-40E8-95CE-FA4E02049248}" sibTransId="{0ABB9444-7B57-49C2-8EAD-E7784C4ABC9E}"/>
    <dgm:cxn modelId="{01D6499D-FF72-43CF-BBF0-59A1DE34DA18}" type="presOf" srcId="{CF525818-A816-4697-A18D-D3E2E3571F60}" destId="{75A07DC9-C2A5-4971-852F-123DBBFF69C2}" srcOrd="0" destOrd="0" presId="urn:microsoft.com/office/officeart/2005/8/layout/radial3"/>
    <dgm:cxn modelId="{0B264693-7E66-4C60-B6C2-999016C2CB7A}" srcId="{DE7AF5EE-FC1A-4A7B-BF27-F8B573148FAE}" destId="{650428D0-8BE5-4716-9BBA-C6959FEF8353}" srcOrd="3" destOrd="0" parTransId="{5F73A752-ACD5-4ED9-A523-BC313ED95988}" sibTransId="{FD692E0A-6B5D-4788-977A-6277F9853172}"/>
    <dgm:cxn modelId="{77C0595C-EFEC-474A-A02D-0016BFF1E116}" type="presOf" srcId="{1E0020C5-5B28-42A8-8B11-ADE69B8346B4}" destId="{FCC30031-11F4-4F79-9B59-3F9B2E343AD9}" srcOrd="0" destOrd="0" presId="urn:microsoft.com/office/officeart/2005/8/layout/radial3"/>
    <dgm:cxn modelId="{A8923B4F-9EF9-4DA7-8751-1E3DC698A797}" srcId="{CF525818-A816-4697-A18D-D3E2E3571F60}" destId="{DE7AF5EE-FC1A-4A7B-BF27-F8B573148FAE}" srcOrd="0" destOrd="0" parTransId="{70AB777B-FCCD-433F-A58B-CF9605CFB7AB}" sibTransId="{C36F37B0-A19F-49B3-AFA1-A5E1E0E0A394}"/>
    <dgm:cxn modelId="{23B60AA3-2694-4824-B5B4-E96C33DB234A}" type="presOf" srcId="{DE7AF5EE-FC1A-4A7B-BF27-F8B573148FAE}" destId="{E5DFFE87-357C-410D-93BA-8CC9996D70DC}" srcOrd="0" destOrd="0" presId="urn:microsoft.com/office/officeart/2005/8/layout/radial3"/>
    <dgm:cxn modelId="{E08FED9F-0539-432C-836D-C03783307B95}" srcId="{DE7AF5EE-FC1A-4A7B-BF27-F8B573148FAE}" destId="{1E0020C5-5B28-42A8-8B11-ADE69B8346B4}" srcOrd="2" destOrd="0" parTransId="{835FF28F-FF41-44B2-9811-885E9F5903E9}" sibTransId="{91DBD657-E798-400D-94B7-2DF8099ADDFE}"/>
    <dgm:cxn modelId="{379FAC3A-EF02-43B7-A9C8-A96CF2321407}" srcId="{DE7AF5EE-FC1A-4A7B-BF27-F8B573148FAE}" destId="{E12CD254-948D-43C9-9780-25BA6EA41ACD}" srcOrd="5" destOrd="0" parTransId="{D68F2C8E-FF46-43C7-8C90-F72ABCDCD1B0}" sibTransId="{8E399946-7A65-4357-9AAA-4D8B96B1A6E3}"/>
    <dgm:cxn modelId="{33028D9A-32B3-43F6-A5E2-7D6E002981AA}" type="presOf" srcId="{A126AEFF-6292-41C2-AA52-2773E5D4CDF7}" destId="{E50C0EB8-00E8-40C5-85AC-4187950602EC}" srcOrd="0" destOrd="0" presId="urn:microsoft.com/office/officeart/2005/8/layout/radial3"/>
    <dgm:cxn modelId="{F6468FE5-5091-40B5-8C9C-9C4ECBE84FAD}" type="presOf" srcId="{650428D0-8BE5-4716-9BBA-C6959FEF8353}" destId="{52CD6586-AFAA-4F07-A6A8-9D5458835189}" srcOrd="0" destOrd="0" presId="urn:microsoft.com/office/officeart/2005/8/layout/radial3"/>
    <dgm:cxn modelId="{19544F63-745C-4D41-9BC5-ECA8A437E543}" srcId="{DE7AF5EE-FC1A-4A7B-BF27-F8B573148FAE}" destId="{A126AEFF-6292-41C2-AA52-2773E5D4CDF7}" srcOrd="1" destOrd="0" parTransId="{0E5778F8-0EEB-4DBC-B5C6-386A30D02AC4}" sibTransId="{48F07638-88F4-4FFA-9FBF-94D5165B2789}"/>
    <dgm:cxn modelId="{7B35A37D-8A9B-45EB-B0EF-7BB922B04A46}" type="presOf" srcId="{5C5C65F5-4480-4775-8F68-76914D543BA4}" destId="{7E213291-6A7C-4429-AAF4-0F75B2A27041}" srcOrd="0" destOrd="0" presId="urn:microsoft.com/office/officeart/2005/8/layout/radial3"/>
    <dgm:cxn modelId="{D36E2D07-AAD1-4167-8E01-AF78361F5CA4}" srcId="{DE7AF5EE-FC1A-4A7B-BF27-F8B573148FAE}" destId="{D616917A-B272-42D0-9CB2-FA40205AC0A4}" srcOrd="0" destOrd="0" parTransId="{04A9E86A-A57C-41D0-9E7E-2FA328DA5BDA}" sibTransId="{7A0F995A-BF2A-4AC0-ACAB-05068FD14556}"/>
    <dgm:cxn modelId="{848A7880-6985-4B34-8030-25115397F75A}" type="presParOf" srcId="{75A07DC9-C2A5-4971-852F-123DBBFF69C2}" destId="{CB794A1C-8BFA-4DDD-B623-93660C44E781}" srcOrd="0" destOrd="0" presId="urn:microsoft.com/office/officeart/2005/8/layout/radial3"/>
    <dgm:cxn modelId="{A42AC87E-2F3A-4A82-B7EE-3509B8ADE199}" type="presParOf" srcId="{CB794A1C-8BFA-4DDD-B623-93660C44E781}" destId="{E5DFFE87-357C-410D-93BA-8CC9996D70DC}" srcOrd="0" destOrd="0" presId="urn:microsoft.com/office/officeart/2005/8/layout/radial3"/>
    <dgm:cxn modelId="{10606D00-28C4-4D3B-8B08-4BA8D2C00B43}" type="presParOf" srcId="{CB794A1C-8BFA-4DDD-B623-93660C44E781}" destId="{02133327-4D20-4F9E-90BD-AF74859504B9}" srcOrd="1" destOrd="0" presId="urn:microsoft.com/office/officeart/2005/8/layout/radial3"/>
    <dgm:cxn modelId="{B1104B48-4B58-4B6C-ACF3-795418724C2E}" type="presParOf" srcId="{CB794A1C-8BFA-4DDD-B623-93660C44E781}" destId="{E50C0EB8-00E8-40C5-85AC-4187950602EC}" srcOrd="2" destOrd="0" presId="urn:microsoft.com/office/officeart/2005/8/layout/radial3"/>
    <dgm:cxn modelId="{FA0C22AF-B47F-4D7B-B380-681ADFE4B3D3}" type="presParOf" srcId="{CB794A1C-8BFA-4DDD-B623-93660C44E781}" destId="{FCC30031-11F4-4F79-9B59-3F9B2E343AD9}" srcOrd="3" destOrd="0" presId="urn:microsoft.com/office/officeart/2005/8/layout/radial3"/>
    <dgm:cxn modelId="{F1A7DAF9-20EF-4817-A3E6-F067F32B7F72}" type="presParOf" srcId="{CB794A1C-8BFA-4DDD-B623-93660C44E781}" destId="{52CD6586-AFAA-4F07-A6A8-9D5458835189}" srcOrd="4" destOrd="0" presId="urn:microsoft.com/office/officeart/2005/8/layout/radial3"/>
    <dgm:cxn modelId="{FE53700B-9255-44FC-B038-C007972D4E11}" type="presParOf" srcId="{CB794A1C-8BFA-4DDD-B623-93660C44E781}" destId="{7E213291-6A7C-4429-AAF4-0F75B2A27041}" srcOrd="5" destOrd="0" presId="urn:microsoft.com/office/officeart/2005/8/layout/radial3"/>
    <dgm:cxn modelId="{35E169B5-AECB-471A-B4A2-4D2DD3F807F2}" type="presParOf" srcId="{CB794A1C-8BFA-4DDD-B623-93660C44E781}" destId="{43FEE84F-C392-4C2C-926F-4D536F6B991D}" srcOrd="6" destOrd="0" presId="urn:microsoft.com/office/officeart/2005/8/layout/radial3"/>
  </dgm:cxnLst>
  <dgm:bg>
    <a:solidFill>
      <a:srgbClr val="66FF33"/>
    </a:solidFill>
  </dgm:bg>
  <dgm:whole>
    <a:ln>
      <a:solidFill>
        <a:srgbClr val="000064"/>
      </a:solidFill>
    </a:ln>
  </dgm:whole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5DFFE87-357C-410D-93BA-8CC9996D70DC}">
      <dsp:nvSpPr>
        <dsp:cNvPr id="0" name=""/>
        <dsp:cNvSpPr/>
      </dsp:nvSpPr>
      <dsp:spPr>
        <a:xfrm>
          <a:off x="3552814" y="2428890"/>
          <a:ext cx="2119424" cy="2129277"/>
        </a:xfrm>
        <a:prstGeom prst="ellipse">
          <a:avLst/>
        </a:prstGeom>
        <a:solidFill>
          <a:srgbClr val="FFFF00"/>
        </a:solidFill>
        <a:ln w="57150" cap="flat" cmpd="sng" algn="ctr">
          <a:solidFill>
            <a:srgbClr val="7030A0"/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rgbClr val="2B133D"/>
              </a:solidFill>
            </a:rPr>
            <a:t>Мелкая моторика</a:t>
          </a:r>
          <a:endParaRPr lang="ru-RU" sz="2400" b="1" kern="1200" dirty="0">
            <a:solidFill>
              <a:srgbClr val="2B133D"/>
            </a:solidFill>
          </a:endParaRPr>
        </a:p>
      </dsp:txBody>
      <dsp:txXfrm>
        <a:off x="3552814" y="2428890"/>
        <a:ext cx="2119424" cy="2129277"/>
      </dsp:txXfrm>
    </dsp:sp>
    <dsp:sp modelId="{02133327-4D20-4F9E-90BD-AF74859504B9}">
      <dsp:nvSpPr>
        <dsp:cNvPr id="0" name=""/>
        <dsp:cNvSpPr/>
      </dsp:nvSpPr>
      <dsp:spPr>
        <a:xfrm rot="18214518">
          <a:off x="4620972" y="857010"/>
          <a:ext cx="2624050" cy="1056574"/>
        </a:xfrm>
        <a:prstGeom prst="ellipse">
          <a:avLst/>
        </a:prstGeom>
        <a:solidFill>
          <a:schemeClr val="lt1"/>
        </a:solidFill>
        <a:ln w="57150" cap="flat" cmpd="sng" algn="ctr">
          <a:solidFill>
            <a:srgbClr val="7030A0"/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rgbClr val="461F63"/>
              </a:solidFill>
            </a:rPr>
            <a:t>речь</a:t>
          </a:r>
          <a:r>
            <a:rPr lang="ru-RU" sz="2000" b="1" kern="1200" dirty="0" smtClean="0">
              <a:solidFill>
                <a:schemeClr val="tx1"/>
              </a:solidFill>
            </a:rPr>
            <a:t> </a:t>
          </a:r>
          <a:endParaRPr lang="ru-RU" sz="2000" b="1" kern="1200" dirty="0">
            <a:solidFill>
              <a:schemeClr val="tx1"/>
            </a:solidFill>
          </a:endParaRPr>
        </a:p>
      </dsp:txBody>
      <dsp:txXfrm rot="18214518">
        <a:off x="4620972" y="857010"/>
        <a:ext cx="2624050" cy="1056574"/>
      </dsp:txXfrm>
    </dsp:sp>
    <dsp:sp modelId="{E50C0EB8-00E8-40C5-85AC-4187950602EC}">
      <dsp:nvSpPr>
        <dsp:cNvPr id="0" name=""/>
        <dsp:cNvSpPr/>
      </dsp:nvSpPr>
      <dsp:spPr>
        <a:xfrm rot="3767077">
          <a:off x="2213150" y="843859"/>
          <a:ext cx="2529120" cy="1034548"/>
        </a:xfrm>
        <a:prstGeom prst="ellipse">
          <a:avLst/>
        </a:prstGeom>
        <a:solidFill>
          <a:schemeClr val="lt1"/>
        </a:solidFill>
        <a:ln w="57150" cap="flat" cmpd="sng" algn="ctr">
          <a:solidFill>
            <a:srgbClr val="7030A0"/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rgbClr val="461F63"/>
              </a:solidFill>
            </a:rPr>
            <a:t>умственное развитие</a:t>
          </a:r>
          <a:endParaRPr lang="ru-RU" sz="2400" b="1" kern="1200" dirty="0">
            <a:solidFill>
              <a:srgbClr val="461F63"/>
            </a:solidFill>
          </a:endParaRPr>
        </a:p>
      </dsp:txBody>
      <dsp:txXfrm rot="3767077">
        <a:off x="2213150" y="843859"/>
        <a:ext cx="2529120" cy="1034548"/>
      </dsp:txXfrm>
    </dsp:sp>
    <dsp:sp modelId="{FCC30031-11F4-4F79-9B59-3F9B2E343AD9}">
      <dsp:nvSpPr>
        <dsp:cNvPr id="0" name=""/>
        <dsp:cNvSpPr/>
      </dsp:nvSpPr>
      <dsp:spPr>
        <a:xfrm rot="206426">
          <a:off x="957463" y="2645822"/>
          <a:ext cx="2499981" cy="1035043"/>
        </a:xfrm>
        <a:prstGeom prst="ellipse">
          <a:avLst/>
        </a:prstGeom>
        <a:solidFill>
          <a:schemeClr val="lt1"/>
        </a:solidFill>
        <a:ln w="57150" cap="flat" cmpd="sng" algn="ctr">
          <a:solidFill>
            <a:srgbClr val="7030A0"/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rgbClr val="461F63"/>
              </a:solidFill>
            </a:rPr>
            <a:t>внимание</a:t>
          </a:r>
          <a:endParaRPr lang="ru-RU" sz="2800" b="1" kern="1200" dirty="0">
            <a:solidFill>
              <a:srgbClr val="461F63"/>
            </a:solidFill>
          </a:endParaRPr>
        </a:p>
      </dsp:txBody>
      <dsp:txXfrm rot="206426">
        <a:off x="957463" y="2645822"/>
        <a:ext cx="2499981" cy="1035043"/>
      </dsp:txXfrm>
    </dsp:sp>
    <dsp:sp modelId="{52CD6586-AFAA-4F07-A6A8-9D5458835189}">
      <dsp:nvSpPr>
        <dsp:cNvPr id="0" name=""/>
        <dsp:cNvSpPr/>
      </dsp:nvSpPr>
      <dsp:spPr>
        <a:xfrm rot="21161728">
          <a:off x="5760590" y="2529316"/>
          <a:ext cx="2717763" cy="1090582"/>
        </a:xfrm>
        <a:prstGeom prst="ellipse">
          <a:avLst/>
        </a:prstGeom>
        <a:solidFill>
          <a:schemeClr val="lt1"/>
        </a:solidFill>
        <a:ln w="57150" cap="flat" cmpd="sng" algn="ctr">
          <a:solidFill>
            <a:srgbClr val="7030A0"/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rgbClr val="461F63"/>
              </a:solidFill>
            </a:rPr>
            <a:t>память</a:t>
          </a:r>
          <a:endParaRPr lang="ru-RU" sz="2800" b="1" kern="1200" dirty="0">
            <a:solidFill>
              <a:srgbClr val="461F63"/>
            </a:solidFill>
          </a:endParaRPr>
        </a:p>
      </dsp:txBody>
      <dsp:txXfrm rot="21161728">
        <a:off x="5760590" y="2529316"/>
        <a:ext cx="2717763" cy="1090582"/>
      </dsp:txXfrm>
    </dsp:sp>
    <dsp:sp modelId="{7E213291-6A7C-4429-AAF4-0F75B2A27041}">
      <dsp:nvSpPr>
        <dsp:cNvPr id="0" name=""/>
        <dsp:cNvSpPr/>
      </dsp:nvSpPr>
      <dsp:spPr>
        <a:xfrm rot="2198616">
          <a:off x="5273374" y="4457755"/>
          <a:ext cx="2624202" cy="1128660"/>
        </a:xfrm>
        <a:prstGeom prst="ellipse">
          <a:avLst/>
        </a:prstGeom>
        <a:solidFill>
          <a:schemeClr val="lt1"/>
        </a:solidFill>
        <a:ln w="57150" cap="flat" cmpd="sng" algn="ctr">
          <a:solidFill>
            <a:srgbClr val="7030A0"/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rgbClr val="461F63"/>
              </a:solidFill>
            </a:rPr>
            <a:t>терпение</a:t>
          </a:r>
          <a:endParaRPr lang="ru-RU" sz="2800" b="1" kern="1200" dirty="0">
            <a:solidFill>
              <a:srgbClr val="461F63"/>
            </a:solidFill>
          </a:endParaRPr>
        </a:p>
      </dsp:txBody>
      <dsp:txXfrm rot="2198616">
        <a:off x="5273374" y="4457755"/>
        <a:ext cx="2624202" cy="1128660"/>
      </dsp:txXfrm>
    </dsp:sp>
    <dsp:sp modelId="{43FEE84F-C392-4C2C-926F-4D536F6B991D}">
      <dsp:nvSpPr>
        <dsp:cNvPr id="0" name=""/>
        <dsp:cNvSpPr/>
      </dsp:nvSpPr>
      <dsp:spPr>
        <a:xfrm rot="19411325">
          <a:off x="1315215" y="4552148"/>
          <a:ext cx="2681320" cy="1046531"/>
        </a:xfrm>
        <a:prstGeom prst="ellipse">
          <a:avLst/>
        </a:prstGeom>
        <a:solidFill>
          <a:schemeClr val="lt1"/>
        </a:solidFill>
        <a:ln w="57150" cap="flat" cmpd="sng" algn="ctr">
          <a:solidFill>
            <a:srgbClr val="7030A0"/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rgbClr val="461F63"/>
              </a:solidFill>
            </a:rPr>
            <a:t>усидчивость</a:t>
          </a:r>
          <a:endParaRPr lang="ru-RU" sz="2400" b="1" kern="1200" dirty="0">
            <a:solidFill>
              <a:srgbClr val="461F63"/>
            </a:solidFill>
          </a:endParaRPr>
        </a:p>
      </dsp:txBody>
      <dsp:txXfrm rot="19411325">
        <a:off x="1315215" y="4552148"/>
        <a:ext cx="2681320" cy="10465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16.05.2014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16.05.2014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16.05.2014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16.05.2014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16.05.2014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5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WordArt 2"/>
          <p:cNvSpPr>
            <a:spLocks noChangeArrowheads="1" noChangeShapeType="1" noTextEdit="1"/>
          </p:cNvSpPr>
          <p:nvPr/>
        </p:nvSpPr>
        <p:spPr bwMode="auto">
          <a:xfrm>
            <a:off x="2071670" y="1214422"/>
            <a:ext cx="5214974" cy="90488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200" b="1" kern="10" spc="0" dirty="0" smtClean="0">
                <a:ln w="12700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ЦВЕТНЫЕ</a:t>
            </a:r>
            <a:endParaRPr lang="ru-RU" sz="3200" b="1" kern="10" spc="0" dirty="0">
              <a:ln w="12700">
                <a:noFill/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027" name="WordArt 3"/>
          <p:cNvSpPr>
            <a:spLocks noChangeArrowheads="1" noChangeShapeType="1" noTextEdit="1"/>
          </p:cNvSpPr>
          <p:nvPr/>
        </p:nvSpPr>
        <p:spPr bwMode="auto">
          <a:xfrm>
            <a:off x="1285852" y="2500306"/>
            <a:ext cx="6786610" cy="71438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200" b="1" kern="10" spc="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/>
                <a:latin typeface="Times New Roman"/>
                <a:cs typeface="Times New Roman"/>
              </a:rPr>
              <a:t>РЕЗИНОЧКИ</a:t>
            </a:r>
            <a:endParaRPr lang="ru-RU" sz="3200" b="1" kern="10" spc="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/>
              <a:latin typeface="Times New Roman"/>
              <a:cs typeface="Times New Roman"/>
            </a:endParaRPr>
          </a:p>
        </p:txBody>
      </p:sp>
      <p:pic>
        <p:nvPicPr>
          <p:cNvPr id="6" name="Рисунок 5" descr="D:\Документы\Новый рисунок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4214818"/>
            <a:ext cx="3929090" cy="21247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4857752" y="4714884"/>
            <a:ext cx="3857652" cy="165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  <a:spcBef>
                <a:spcPts val="580"/>
              </a:spcBef>
              <a:defRPr/>
            </a:pPr>
            <a:r>
              <a:rPr lang="ru-RU" b="1" dirty="0" smtClean="0">
                <a:solidFill>
                  <a:srgbClr val="460046"/>
                </a:solidFill>
                <a:latin typeface="Times New Roman" pitchFamily="18" charset="0"/>
                <a:cs typeface="Times New Roman" pitchFamily="18" charset="0"/>
              </a:rPr>
              <a:t>МКДОУ </a:t>
            </a:r>
            <a:r>
              <a:rPr lang="ru-RU" b="1" dirty="0" err="1" smtClean="0">
                <a:solidFill>
                  <a:srgbClr val="460046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b="1" dirty="0" smtClean="0">
                <a:solidFill>
                  <a:srgbClr val="460046"/>
                </a:solidFill>
                <a:latin typeface="Times New Roman" pitchFamily="18" charset="0"/>
                <a:cs typeface="Times New Roman" pitchFamily="18" charset="0"/>
              </a:rPr>
              <a:t>/с № </a:t>
            </a:r>
            <a:r>
              <a:rPr lang="en-US" b="1" dirty="0" smtClean="0">
                <a:solidFill>
                  <a:srgbClr val="460046"/>
                </a:solidFill>
                <a:latin typeface="Times New Roman" pitchFamily="18" charset="0"/>
                <a:cs typeface="Times New Roman" pitchFamily="18" charset="0"/>
              </a:rPr>
              <a:t>391</a:t>
            </a:r>
          </a:p>
          <a:p>
            <a:pPr algn="ctr">
              <a:lnSpc>
                <a:spcPct val="120000"/>
              </a:lnSpc>
              <a:spcBef>
                <a:spcPts val="580"/>
              </a:spcBef>
              <a:defRPr/>
            </a:pPr>
            <a:r>
              <a:rPr lang="ru-RU" b="1" dirty="0" smtClean="0">
                <a:solidFill>
                  <a:srgbClr val="460046"/>
                </a:solidFill>
                <a:latin typeface="Times New Roman" pitchFamily="18" charset="0"/>
                <a:cs typeface="Times New Roman" pitchFamily="18" charset="0"/>
              </a:rPr>
              <a:t>Протасова О.В.</a:t>
            </a:r>
          </a:p>
          <a:p>
            <a:pPr algn="ctr">
              <a:lnSpc>
                <a:spcPct val="120000"/>
              </a:lnSpc>
              <a:spcBef>
                <a:spcPts val="580"/>
              </a:spcBef>
              <a:defRPr/>
            </a:pPr>
            <a:r>
              <a:rPr lang="ru-RU" b="1" dirty="0" smtClean="0">
                <a:solidFill>
                  <a:srgbClr val="460046"/>
                </a:solidFill>
                <a:latin typeface="Times New Roman" pitchFamily="18" charset="0"/>
                <a:cs typeface="Times New Roman" pitchFamily="18" charset="0"/>
              </a:rPr>
              <a:t>Учитель-дефектолог</a:t>
            </a:r>
          </a:p>
          <a:p>
            <a:pPr algn="ctr">
              <a:lnSpc>
                <a:spcPct val="120000"/>
              </a:lnSpc>
              <a:spcBef>
                <a:spcPts val="580"/>
              </a:spcBef>
              <a:defRPr/>
            </a:pPr>
            <a:r>
              <a:rPr lang="en-US" b="1" dirty="0" smtClean="0">
                <a:solidFill>
                  <a:srgbClr val="460046"/>
                </a:solidFill>
                <a:latin typeface="Times New Roman" pitchFamily="18" charset="0"/>
                <a:cs typeface="Times New Roman" pitchFamily="18" charset="0"/>
              </a:rPr>
              <a:t>I  </a:t>
            </a:r>
            <a:r>
              <a:rPr lang="ru-RU" b="1" dirty="0" smtClean="0">
                <a:solidFill>
                  <a:srgbClr val="460046"/>
                </a:solidFill>
                <a:latin typeface="Times New Roman" pitchFamily="18" charset="0"/>
                <a:cs typeface="Times New Roman" pitchFamily="18" charset="0"/>
              </a:rPr>
              <a:t>квалификационной категории</a:t>
            </a:r>
            <a:endParaRPr lang="ru-RU" b="1" dirty="0">
              <a:solidFill>
                <a:srgbClr val="46004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3357554" y="3034397"/>
            <a:ext cx="250033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660066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                                                               Мастер-класс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660066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642918"/>
            <a:ext cx="8643998" cy="38576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b="1" dirty="0" smtClean="0">
                <a:solidFill>
                  <a:srgbClr val="460046"/>
                </a:solidFill>
                <a:latin typeface="Times New Roman" pitchFamily="18" charset="0"/>
                <a:cs typeface="Times New Roman" pitchFamily="18" charset="0"/>
              </a:rPr>
              <a:t>    «</a:t>
            </a:r>
            <a:r>
              <a:rPr lang="ru-RU" sz="2800" b="1" i="1" dirty="0" smtClean="0">
                <a:solidFill>
                  <a:srgbClr val="460046"/>
                </a:solidFill>
                <a:latin typeface="Times New Roman" pitchFamily="18" charset="0"/>
                <a:cs typeface="Times New Roman" pitchFamily="18" charset="0"/>
              </a:rPr>
              <a:t>Истоки способностей и дарования детей – на кончиках их пальцев.  От пальцев, образно говоря, идут тончайшие нити-ручейки, которые питают источник творческой мысли.  Другими словами, чем больше мастерства в детской руке, тем умнее ребенок».</a:t>
            </a:r>
            <a:endParaRPr lang="ru-RU" sz="2800" b="1" dirty="0" smtClean="0">
              <a:solidFill>
                <a:srgbClr val="460046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i="1" dirty="0" smtClean="0">
                <a:solidFill>
                  <a:srgbClr val="460046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В.А. Сухомлинский</a:t>
            </a:r>
            <a:endParaRPr lang="ru-RU" b="1" dirty="0" smtClean="0">
              <a:solidFill>
                <a:srgbClr val="460046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i="1" dirty="0" smtClean="0">
                <a:solidFill>
                  <a:srgbClr val="460046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 smtClean="0">
              <a:solidFill>
                <a:srgbClr val="460046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7172" name="Picture 4" descr="http://www.krokha.ru/img/child-genius-2102201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3571876"/>
            <a:ext cx="4438650" cy="28575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">
              <a:srgbClr val="00B050">
                <a:alpha val="56000"/>
              </a:srgb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2" descr="http://dotchuoinon.files.wordpress.com/2009/10/smiling-hand1.jpg?w=46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714744" y="4643446"/>
            <a:ext cx="1785950" cy="2214554"/>
          </a:xfrm>
          <a:prstGeom prst="ellipse">
            <a:avLst/>
          </a:prstGeom>
          <a:ln w="57150">
            <a:solidFill>
              <a:schemeClr val="tx1"/>
            </a:solidFill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user\AppData\Local\Temp\99px_ru_photo_2940_devochka_v_ochkah.jpe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>
          <a:xfrm rot="21430291">
            <a:off x="74609" y="1432840"/>
            <a:ext cx="2509973" cy="3608497"/>
          </a:xfrm>
          <a:prstGeom prst="ellipse">
            <a:avLst/>
          </a:prstGeom>
          <a:effectLst>
            <a:softEdge rad="112500"/>
          </a:effectLst>
        </p:spPr>
      </p:pic>
      <p:sp>
        <p:nvSpPr>
          <p:cNvPr id="7" name="Стрелка вправо 6"/>
          <p:cNvSpPr/>
          <p:nvPr/>
        </p:nvSpPr>
        <p:spPr>
          <a:xfrm>
            <a:off x="2928926" y="214290"/>
            <a:ext cx="3643338" cy="1484764"/>
          </a:xfrm>
          <a:prstGeom prst="rightArrow">
            <a:avLst/>
          </a:prstGeom>
          <a:solidFill>
            <a:srgbClr val="99FF66"/>
          </a:solidFill>
          <a:ln w="38100">
            <a:solidFill>
              <a:srgbClr val="006600"/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</a:rPr>
              <a:t>Физическое развитие</a:t>
            </a:r>
            <a:endParaRPr lang="ru-RU" sz="2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" name="Стрелка вправо 7"/>
          <p:cNvSpPr/>
          <p:nvPr/>
        </p:nvSpPr>
        <p:spPr>
          <a:xfrm>
            <a:off x="2857488" y="1857364"/>
            <a:ext cx="3714776" cy="1428760"/>
          </a:xfrm>
          <a:prstGeom prst="rightArrow">
            <a:avLst/>
          </a:prstGeom>
          <a:solidFill>
            <a:srgbClr val="FF9933"/>
          </a:solidFill>
          <a:ln w="38100">
            <a:solidFill>
              <a:schemeClr val="accent2">
                <a:lumMod val="5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Двигательная активность</a:t>
            </a:r>
            <a:endParaRPr lang="ru-RU" sz="24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трелка вправо 8"/>
          <p:cNvSpPr/>
          <p:nvPr/>
        </p:nvSpPr>
        <p:spPr>
          <a:xfrm>
            <a:off x="2928926" y="3429000"/>
            <a:ext cx="3643338" cy="1500198"/>
          </a:xfrm>
          <a:prstGeom prst="rightArrow">
            <a:avLst/>
          </a:prstGeom>
          <a:solidFill>
            <a:srgbClr val="99FF66"/>
          </a:solidFill>
          <a:ln w="38100">
            <a:solidFill>
              <a:srgbClr val="006600"/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Мелкая моторика </a:t>
            </a:r>
            <a:endParaRPr lang="ru-RU" sz="24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Стрелка вправо 10"/>
          <p:cNvSpPr/>
          <p:nvPr/>
        </p:nvSpPr>
        <p:spPr>
          <a:xfrm>
            <a:off x="2928926" y="5072074"/>
            <a:ext cx="3643338" cy="1500198"/>
          </a:xfrm>
          <a:prstGeom prst="rightArrow">
            <a:avLst/>
          </a:prstGeom>
          <a:solidFill>
            <a:srgbClr val="FF9933"/>
          </a:solidFill>
          <a:ln w="38100">
            <a:solidFill>
              <a:schemeClr val="accent2">
                <a:lumMod val="5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Зрительно-моторная координация</a:t>
            </a:r>
            <a:endParaRPr lang="ru-RU" sz="24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000892" y="357166"/>
            <a:ext cx="1714512" cy="6072230"/>
          </a:xfrm>
          <a:prstGeom prst="rect">
            <a:avLst/>
          </a:prstGeom>
          <a:solidFill>
            <a:srgbClr val="66CCFF"/>
          </a:solidFill>
          <a:ln w="38100">
            <a:solidFill>
              <a:schemeClr val="accent2">
                <a:lumMod val="5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Овладение навыками письма и чтения</a:t>
            </a:r>
            <a:endParaRPr lang="ru-RU" sz="24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428604"/>
            <a:ext cx="5072098" cy="4572032"/>
          </a:xfrm>
          <a:ln>
            <a:noFill/>
          </a:ln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sz="6000" dirty="0" smtClean="0">
                <a:solidFill>
                  <a:srgbClr val="2E002E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6000" dirty="0" smtClean="0">
                <a:solidFill>
                  <a:srgbClr val="2E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ИГРА</a:t>
            </a:r>
          </a:p>
          <a:p>
            <a:pPr>
              <a:buNone/>
            </a:pPr>
            <a:endParaRPr lang="ru-RU" sz="4000" dirty="0" smtClean="0">
              <a:solidFill>
                <a:srgbClr val="2E002E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Blip>
                <a:blip r:embed="rId2"/>
              </a:buBlip>
            </a:pPr>
            <a:r>
              <a:rPr lang="ru-RU" sz="3200" dirty="0" smtClean="0">
                <a:solidFill>
                  <a:srgbClr val="2E002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smtClean="0">
                <a:solidFill>
                  <a:srgbClr val="2E002E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развитие  ребёнка</a:t>
            </a:r>
          </a:p>
          <a:p>
            <a:pPr lvl="0">
              <a:buNone/>
            </a:pPr>
            <a:endParaRPr lang="ru-RU" sz="3200" b="1" dirty="0" smtClean="0">
              <a:solidFill>
                <a:srgbClr val="2E002E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>
              <a:buBlip>
                <a:blip r:embed="rId2"/>
              </a:buBlip>
            </a:pPr>
            <a:r>
              <a:rPr lang="ru-RU" sz="3200" b="1" dirty="0" smtClean="0">
                <a:solidFill>
                  <a:srgbClr val="2E002E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4000" b="1" dirty="0" smtClean="0">
                <a:solidFill>
                  <a:srgbClr val="2E002E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восстановление и компенсация нарушенных функций</a:t>
            </a:r>
          </a:p>
          <a:p>
            <a:pPr>
              <a:buNone/>
            </a:pPr>
            <a:endParaRPr lang="ru-RU" sz="3200" b="1" dirty="0" smtClean="0">
              <a:latin typeface="Arial" pitchFamily="34" charset="0"/>
            </a:endParaRPr>
          </a:p>
          <a:p>
            <a:pPr>
              <a:buBlip>
                <a:blip r:embed="rId2"/>
              </a:buBlip>
            </a:pP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http://chudomama.com/purchases/uploads/a23/dda/1ebecbf5c6eeb093fff120437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4876" y="857232"/>
            <a:ext cx="3643338" cy="511345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285728"/>
            <a:ext cx="8643998" cy="642942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500" b="1" dirty="0" smtClean="0">
                <a:solidFill>
                  <a:srgbClr val="460046"/>
                </a:solidFill>
              </a:rPr>
              <a:t>Задачи:</a:t>
            </a:r>
            <a:endParaRPr lang="ru-RU" sz="3500" dirty="0" smtClean="0">
              <a:solidFill>
                <a:srgbClr val="460046"/>
              </a:solidFill>
            </a:endParaRPr>
          </a:p>
          <a:p>
            <a:pPr lvl="0">
              <a:buBlip>
                <a:blip r:embed="rId2"/>
              </a:buBlip>
            </a:pPr>
            <a:r>
              <a:rPr lang="ru-RU" dirty="0" smtClean="0">
                <a:solidFill>
                  <a:srgbClr val="460046"/>
                </a:solidFill>
              </a:rPr>
              <a:t>развитие зрительно- моторной координации;</a:t>
            </a:r>
          </a:p>
          <a:p>
            <a:pPr lvl="0">
              <a:buBlip>
                <a:blip r:embed="rId2"/>
              </a:buBlip>
            </a:pPr>
            <a:r>
              <a:rPr lang="ru-RU" dirty="0" smtClean="0">
                <a:solidFill>
                  <a:srgbClr val="460046"/>
                </a:solidFill>
              </a:rPr>
              <a:t> развитие точности движений пальцев; </a:t>
            </a:r>
          </a:p>
          <a:p>
            <a:pPr lvl="0">
              <a:buBlip>
                <a:blip r:embed="rId2"/>
              </a:buBlip>
            </a:pPr>
            <a:r>
              <a:rPr lang="ru-RU" dirty="0" smtClean="0">
                <a:solidFill>
                  <a:srgbClr val="460046"/>
                </a:solidFill>
              </a:rPr>
              <a:t> развитие ориентации на руках;</a:t>
            </a:r>
          </a:p>
          <a:p>
            <a:pPr lvl="0">
              <a:buBlip>
                <a:blip r:embed="rId2"/>
              </a:buBlip>
            </a:pPr>
            <a:r>
              <a:rPr lang="ru-RU" dirty="0" smtClean="0">
                <a:solidFill>
                  <a:srgbClr val="460046"/>
                </a:solidFill>
              </a:rPr>
              <a:t> развитие осязательного восприятия;</a:t>
            </a:r>
          </a:p>
          <a:p>
            <a:pPr lvl="0">
              <a:buBlip>
                <a:blip r:embed="rId2"/>
              </a:buBlip>
            </a:pPr>
            <a:r>
              <a:rPr lang="ru-RU" dirty="0" smtClean="0">
                <a:solidFill>
                  <a:srgbClr val="460046"/>
                </a:solidFill>
              </a:rPr>
              <a:t> развитие зрительных функций (главным образом аккомодации);</a:t>
            </a:r>
          </a:p>
          <a:p>
            <a:pPr lvl="0">
              <a:buBlip>
                <a:blip r:embed="rId2"/>
              </a:buBlip>
            </a:pPr>
            <a:r>
              <a:rPr lang="ru-RU" dirty="0" smtClean="0">
                <a:solidFill>
                  <a:srgbClr val="460046"/>
                </a:solidFill>
              </a:rPr>
              <a:t> развитие подвижности глаз и фиксации;</a:t>
            </a:r>
          </a:p>
          <a:p>
            <a:pPr lvl="0">
              <a:buBlip>
                <a:blip r:embed="rId2"/>
              </a:buBlip>
            </a:pPr>
            <a:r>
              <a:rPr lang="ru-RU" dirty="0" smtClean="0">
                <a:solidFill>
                  <a:srgbClr val="460046"/>
                </a:solidFill>
              </a:rPr>
              <a:t> развитие зрительного восприятия (восприятие объектов при разной удалённости, прослеживание за действиями руки и др.);</a:t>
            </a:r>
          </a:p>
          <a:p>
            <a:pPr lvl="0">
              <a:buBlip>
                <a:blip r:embed="rId2"/>
              </a:buBlip>
            </a:pPr>
            <a:r>
              <a:rPr lang="ru-RU" dirty="0" smtClean="0">
                <a:solidFill>
                  <a:srgbClr val="460046"/>
                </a:solidFill>
              </a:rPr>
              <a:t> развитие зрительного внимания и зрительной памяти;</a:t>
            </a:r>
          </a:p>
          <a:p>
            <a:pPr lvl="0">
              <a:buBlip>
                <a:blip r:embed="rId2"/>
              </a:buBlip>
            </a:pPr>
            <a:r>
              <a:rPr lang="ru-RU" dirty="0" smtClean="0">
                <a:solidFill>
                  <a:srgbClr val="460046"/>
                </a:solidFill>
              </a:rPr>
              <a:t> развитие речи.</a:t>
            </a:r>
          </a:p>
          <a:p>
            <a:pPr>
              <a:buNone/>
            </a:pPr>
            <a:endParaRPr lang="ru-RU" dirty="0">
              <a:solidFill>
                <a:srgbClr val="46004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http://pic.lyd.com.cn/0/10/51/74/10517421_96743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00232" y="2857496"/>
            <a:ext cx="5357850" cy="3562971"/>
          </a:xfrm>
          <a:prstGeom prst="rect">
            <a:avLst/>
          </a:prstGeom>
          <a:noFill/>
        </p:spPr>
      </p:pic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357158" y="500042"/>
            <a:ext cx="8286808" cy="184665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460046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460046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Игра - вещь полезная,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460046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игра со взрослыми - вещь очень полезная, игра с родителями - вещь особо</a:t>
            </a:r>
            <a:r>
              <a:rPr kumimoji="0" lang="ru-RU" sz="3200" b="1" i="1" u="none" strike="noStrike" cap="none" normalizeH="0" dirty="0" smtClean="0">
                <a:ln>
                  <a:noFill/>
                </a:ln>
                <a:solidFill>
                  <a:srgbClr val="460046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460046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полезная!"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460046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rgbClr val="460046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Другая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2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318</TotalTime>
  <Words>154</Words>
  <Application>Microsoft Office PowerPoint</Application>
  <PresentationFormat>Экран (4:3)</PresentationFormat>
  <Paragraphs>39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Справедливость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XTreme</cp:lastModifiedBy>
  <cp:revision>45</cp:revision>
  <dcterms:modified xsi:type="dcterms:W3CDTF">2014-05-16T04:37:17Z</dcterms:modified>
</cp:coreProperties>
</file>